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56" r:id="rId2"/>
    <p:sldId id="292" r:id="rId3"/>
    <p:sldId id="259" r:id="rId4"/>
    <p:sldId id="260" r:id="rId5"/>
    <p:sldId id="264" r:id="rId6"/>
    <p:sldId id="266" r:id="rId7"/>
    <p:sldId id="291" r:id="rId8"/>
    <p:sldId id="290" r:id="rId9"/>
    <p:sldId id="265" r:id="rId10"/>
    <p:sldId id="261" r:id="rId11"/>
    <p:sldId id="263" r:id="rId12"/>
    <p:sldId id="267" r:id="rId13"/>
    <p:sldId id="270" r:id="rId14"/>
    <p:sldId id="289" r:id="rId15"/>
    <p:sldId id="268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518E"/>
    <a:srgbClr val="003192"/>
    <a:srgbClr val="1D4971"/>
    <a:srgbClr val="00467A"/>
    <a:srgbClr val="0038A8"/>
    <a:srgbClr val="008FFA"/>
    <a:srgbClr val="653903"/>
    <a:srgbClr val="864B04"/>
    <a:srgbClr val="B36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68B9A-1FF7-4552-B965-E7E8AF8A9BC5}" v="6" dt="2022-01-12T18:07:44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58830" autoAdjust="0"/>
  </p:normalViewPr>
  <p:slideViewPr>
    <p:cSldViewPr snapToGrid="0">
      <p:cViewPr varScale="1">
        <p:scale>
          <a:sx n="79" d="100"/>
          <a:sy n="79" d="100"/>
        </p:scale>
        <p:origin x="82" y="44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25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scheideman" userId="6f481a02e59eaa42" providerId="LiveId" clId="{81A68B9A-1FF7-4552-B965-E7E8AF8A9BC5}"/>
    <pc:docChg chg="custSel modSld">
      <pc:chgData name="marcia scheideman" userId="6f481a02e59eaa42" providerId="LiveId" clId="{81A68B9A-1FF7-4552-B965-E7E8AF8A9BC5}" dt="2022-01-15T00:09:59.282" v="104" actId="113"/>
      <pc:docMkLst>
        <pc:docMk/>
      </pc:docMkLst>
      <pc:sldChg chg="modNotes">
        <pc:chgData name="marcia scheideman" userId="6f481a02e59eaa42" providerId="LiveId" clId="{81A68B9A-1FF7-4552-B965-E7E8AF8A9BC5}" dt="2022-01-10T19:04:00.708" v="16" actId="14100"/>
        <pc:sldMkLst>
          <pc:docMk/>
          <pc:sldMk cId="2949015547" sldId="256"/>
        </pc:sldMkLst>
      </pc:sldChg>
      <pc:sldChg chg="modNotes">
        <pc:chgData name="marcia scheideman" userId="6f481a02e59eaa42" providerId="LiveId" clId="{81A68B9A-1FF7-4552-B965-E7E8AF8A9BC5}" dt="2022-01-10T19:03:28.380" v="14" actId="113"/>
        <pc:sldMkLst>
          <pc:docMk/>
          <pc:sldMk cId="1223700211" sldId="259"/>
        </pc:sldMkLst>
      </pc:sldChg>
      <pc:sldChg chg="modNotes">
        <pc:chgData name="marcia scheideman" userId="6f481a02e59eaa42" providerId="LiveId" clId="{81A68B9A-1FF7-4552-B965-E7E8AF8A9BC5}" dt="2022-01-15T00:09:59.282" v="104" actId="113"/>
        <pc:sldMkLst>
          <pc:docMk/>
          <pc:sldMk cId="2453749295" sldId="261"/>
        </pc:sldMkLst>
      </pc:sldChg>
      <pc:sldChg chg="delSp modSp mod">
        <pc:chgData name="marcia scheideman" userId="6f481a02e59eaa42" providerId="LiveId" clId="{81A68B9A-1FF7-4552-B965-E7E8AF8A9BC5}" dt="2022-01-12T18:07:44.914" v="26" actId="1076"/>
        <pc:sldMkLst>
          <pc:docMk/>
          <pc:sldMk cId="947568718" sldId="265"/>
        </pc:sldMkLst>
        <pc:spChg chg="del mod">
          <ac:chgData name="marcia scheideman" userId="6f481a02e59eaa42" providerId="LiveId" clId="{81A68B9A-1FF7-4552-B965-E7E8AF8A9BC5}" dt="2022-01-12T18:06:58.442" v="23" actId="478"/>
          <ac:spMkLst>
            <pc:docMk/>
            <pc:sldMk cId="947568718" sldId="265"/>
            <ac:spMk id="3" creationId="{D642C798-7F64-4DEF-B382-B264CBC30F3E}"/>
          </ac:spMkLst>
        </pc:spChg>
        <pc:spChg chg="del mod">
          <ac:chgData name="marcia scheideman" userId="6f481a02e59eaa42" providerId="LiveId" clId="{81A68B9A-1FF7-4552-B965-E7E8AF8A9BC5}" dt="2022-01-12T18:06:40.152" v="20" actId="478"/>
          <ac:spMkLst>
            <pc:docMk/>
            <pc:sldMk cId="947568718" sldId="265"/>
            <ac:spMk id="4" creationId="{B65F828F-FA9B-4C99-83FD-428CC5ADD7D3}"/>
          </ac:spMkLst>
        </pc:spChg>
        <pc:picChg chg="mod">
          <ac:chgData name="marcia scheideman" userId="6f481a02e59eaa42" providerId="LiveId" clId="{81A68B9A-1FF7-4552-B965-E7E8AF8A9BC5}" dt="2022-01-12T18:07:44.914" v="26" actId="1076"/>
          <ac:picMkLst>
            <pc:docMk/>
            <pc:sldMk cId="947568718" sldId="265"/>
            <ac:picMk id="2" creationId="{E3525CCB-EF45-415E-9230-82E8C6DF616A}"/>
          </ac:picMkLst>
        </pc:picChg>
      </pc:sldChg>
      <pc:sldChg chg="modSp mod">
        <pc:chgData name="marcia scheideman" userId="6f481a02e59eaa42" providerId="LiveId" clId="{81A68B9A-1FF7-4552-B965-E7E8AF8A9BC5}" dt="2022-01-12T22:19:33.802" v="27" actId="1076"/>
        <pc:sldMkLst>
          <pc:docMk/>
          <pc:sldMk cId="14642949" sldId="290"/>
        </pc:sldMkLst>
        <pc:picChg chg="mod">
          <ac:chgData name="marcia scheideman" userId="6f481a02e59eaa42" providerId="LiveId" clId="{81A68B9A-1FF7-4552-B965-E7E8AF8A9BC5}" dt="2022-01-12T22:19:33.802" v="27" actId="1076"/>
          <ac:picMkLst>
            <pc:docMk/>
            <pc:sldMk cId="14642949" sldId="290"/>
            <ac:picMk id="5" creationId="{03479F78-D9CC-4AA0-8E27-AC93C45C924E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44E73-D929-4B02-BF71-DFAC7463FCF7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10CEAA-B8D5-4C25-8152-7B94741A64DF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b="1" dirty="0"/>
            <a:t>Discuss</a:t>
          </a:r>
        </a:p>
      </dgm:t>
    </dgm:pt>
    <dgm:pt modelId="{3F0FF76A-7952-415E-9EC6-3D370DEFEA28}" type="parTrans" cxnId="{1994B01F-6297-42C1-BC26-0D9CA9456809}">
      <dgm:prSet/>
      <dgm:spPr/>
      <dgm:t>
        <a:bodyPr/>
        <a:lstStyle/>
        <a:p>
          <a:endParaRPr lang="en-US"/>
        </a:p>
      </dgm:t>
    </dgm:pt>
    <dgm:pt modelId="{33E8EFD6-3DC1-4921-9EB5-EBFD61C24401}" type="sibTrans" cxnId="{1994B01F-6297-42C1-BC26-0D9CA9456809}">
      <dgm:prSet/>
      <dgm:spPr/>
      <dgm:t>
        <a:bodyPr/>
        <a:lstStyle/>
        <a:p>
          <a:endParaRPr lang="en-US"/>
        </a:p>
      </dgm:t>
    </dgm:pt>
    <dgm:pt modelId="{482EA5C9-50AA-4247-AE5D-03F47419B2B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000" b="1" dirty="0"/>
            <a:t>Understand the basic goals and programs of the Rotary Foundation</a:t>
          </a:r>
        </a:p>
      </dgm:t>
    </dgm:pt>
    <dgm:pt modelId="{A66C0BD4-C7FD-4216-BFBE-0493223D4A4A}" type="parTrans" cxnId="{CC167745-94F7-44E3-9E36-57134F77BE7A}">
      <dgm:prSet/>
      <dgm:spPr/>
      <dgm:t>
        <a:bodyPr/>
        <a:lstStyle/>
        <a:p>
          <a:endParaRPr lang="en-US"/>
        </a:p>
      </dgm:t>
    </dgm:pt>
    <dgm:pt modelId="{63811482-70E1-4EE3-AAC4-E6FADAF22A39}" type="sibTrans" cxnId="{CC167745-94F7-44E3-9E36-57134F77BE7A}">
      <dgm:prSet/>
      <dgm:spPr/>
      <dgm:t>
        <a:bodyPr/>
        <a:lstStyle/>
        <a:p>
          <a:endParaRPr lang="en-US"/>
        </a:p>
      </dgm:t>
    </dgm:pt>
    <dgm:pt modelId="{9FB284F5-5068-409D-AF9B-0334766B6CEF}">
      <dgm:prSet custT="1"/>
      <dgm:spPr>
        <a:solidFill>
          <a:srgbClr val="0070C0"/>
        </a:solidFill>
        <a:ln>
          <a:solidFill>
            <a:srgbClr val="00518E"/>
          </a:solidFill>
        </a:ln>
      </dgm:spPr>
      <dgm:t>
        <a:bodyPr/>
        <a:lstStyle/>
        <a:p>
          <a:r>
            <a:rPr lang="en-US" sz="2400" b="1" dirty="0"/>
            <a:t>Explore</a:t>
          </a:r>
        </a:p>
      </dgm:t>
    </dgm:pt>
    <dgm:pt modelId="{56673E30-6FBB-47A1-B1A8-510B91D8C5B0}" type="parTrans" cxnId="{21EE7CEC-6B28-4377-A7BA-C04FF1D6A82E}">
      <dgm:prSet/>
      <dgm:spPr/>
      <dgm:t>
        <a:bodyPr/>
        <a:lstStyle/>
        <a:p>
          <a:endParaRPr lang="en-US"/>
        </a:p>
      </dgm:t>
    </dgm:pt>
    <dgm:pt modelId="{1D6D551F-B4CD-4430-9958-C9061CAE7ECF}" type="sibTrans" cxnId="{21EE7CEC-6B28-4377-A7BA-C04FF1D6A82E}">
      <dgm:prSet/>
      <dgm:spPr/>
      <dgm:t>
        <a:bodyPr/>
        <a:lstStyle/>
        <a:p>
          <a:endParaRPr lang="en-US"/>
        </a:p>
      </dgm:t>
    </dgm:pt>
    <dgm:pt modelId="{9BF04F2F-9D4D-4A98-A5BC-A0453CEAD843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000" b="1" dirty="0"/>
            <a:t>Explore funding model of RI and TRF</a:t>
          </a:r>
        </a:p>
      </dgm:t>
    </dgm:pt>
    <dgm:pt modelId="{1E2A6FB6-0C0E-47D0-8F51-3F226DACD149}" type="parTrans" cxnId="{F9C45E0E-CD54-4FE1-AE12-DBDACBB91AD9}">
      <dgm:prSet/>
      <dgm:spPr/>
      <dgm:t>
        <a:bodyPr/>
        <a:lstStyle/>
        <a:p>
          <a:endParaRPr lang="en-US"/>
        </a:p>
      </dgm:t>
    </dgm:pt>
    <dgm:pt modelId="{C087C914-1107-41AA-9ABA-906145C165A8}" type="sibTrans" cxnId="{F9C45E0E-CD54-4FE1-AE12-DBDACBB91AD9}">
      <dgm:prSet/>
      <dgm:spPr/>
      <dgm:t>
        <a:bodyPr/>
        <a:lstStyle/>
        <a:p>
          <a:endParaRPr lang="en-US"/>
        </a:p>
      </dgm:t>
    </dgm:pt>
    <dgm:pt modelId="{7ECDE712-87B3-4652-857A-0A8533375BDE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b="1" dirty="0"/>
            <a:t>Understand</a:t>
          </a:r>
        </a:p>
      </dgm:t>
    </dgm:pt>
    <dgm:pt modelId="{24A1B4BC-4A46-4F8D-B106-8F139B7D7D4A}" type="parTrans" cxnId="{7B61F36E-BE7D-4851-98C5-5A618E310F2E}">
      <dgm:prSet/>
      <dgm:spPr/>
      <dgm:t>
        <a:bodyPr/>
        <a:lstStyle/>
        <a:p>
          <a:endParaRPr lang="en-US"/>
        </a:p>
      </dgm:t>
    </dgm:pt>
    <dgm:pt modelId="{2D64A7E4-1C41-4817-AD71-E20CB34E145F}" type="sibTrans" cxnId="{7B61F36E-BE7D-4851-98C5-5A618E310F2E}">
      <dgm:prSet/>
      <dgm:spPr/>
      <dgm:t>
        <a:bodyPr/>
        <a:lstStyle/>
        <a:p>
          <a:endParaRPr lang="en-US"/>
        </a:p>
      </dgm:t>
    </dgm:pt>
    <dgm:pt modelId="{CAEDE69D-798B-4E27-94A4-5BAB20986372}">
      <dgm:prSet custT="1"/>
      <dgm:spPr>
        <a:solidFill>
          <a:schemeClr val="accent3"/>
        </a:solidFill>
        <a:ln>
          <a:noFill/>
        </a:ln>
      </dgm:spPr>
      <dgm:t>
        <a:bodyPr/>
        <a:lstStyle/>
        <a:p>
          <a:pPr algn="ctr"/>
          <a:r>
            <a:rPr lang="en-US" sz="2000" b="1" dirty="0"/>
            <a:t>Discuss ways Rotarians are involved in foundation programs</a:t>
          </a:r>
        </a:p>
      </dgm:t>
    </dgm:pt>
    <dgm:pt modelId="{FF3BCC13-6E75-4CF8-A23D-9AE4EEB7B4F1}" type="parTrans" cxnId="{3F64F421-7A9F-44A0-B9D5-E16D8427D0B1}">
      <dgm:prSet/>
      <dgm:spPr/>
      <dgm:t>
        <a:bodyPr/>
        <a:lstStyle/>
        <a:p>
          <a:endParaRPr lang="en-US"/>
        </a:p>
      </dgm:t>
    </dgm:pt>
    <dgm:pt modelId="{9B3BC99D-1AA5-4766-A5E6-E923F0C41787}" type="sibTrans" cxnId="{3F64F421-7A9F-44A0-B9D5-E16D8427D0B1}">
      <dgm:prSet/>
      <dgm:spPr/>
      <dgm:t>
        <a:bodyPr/>
        <a:lstStyle/>
        <a:p>
          <a:endParaRPr lang="en-US"/>
        </a:p>
      </dgm:t>
    </dgm:pt>
    <dgm:pt modelId="{96AD1B74-A819-4695-B91D-87CE37D64319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/>
            <a:t>Reflect</a:t>
          </a:r>
        </a:p>
      </dgm:t>
    </dgm:pt>
    <dgm:pt modelId="{E56D8BA2-50A7-4E6F-A422-324F67DBCF46}" type="parTrans" cxnId="{35DB8B7B-9E3F-44B8-AAB8-4B635E0B1D22}">
      <dgm:prSet/>
      <dgm:spPr/>
      <dgm:t>
        <a:bodyPr/>
        <a:lstStyle/>
        <a:p>
          <a:endParaRPr lang="en-US"/>
        </a:p>
      </dgm:t>
    </dgm:pt>
    <dgm:pt modelId="{8C8576AB-1C7C-4254-9E62-0CD3B3DC1073}" type="sibTrans" cxnId="{35DB8B7B-9E3F-44B8-AAB8-4B635E0B1D22}">
      <dgm:prSet/>
      <dgm:spPr/>
      <dgm:t>
        <a:bodyPr/>
        <a:lstStyle/>
        <a:p>
          <a:endParaRPr lang="en-US"/>
        </a:p>
      </dgm:t>
    </dgm:pt>
    <dgm:pt modelId="{4733BB4C-3EF2-4E85-BDFD-C95C606BED4E}">
      <dgm:prSet custT="1"/>
      <dgm:spPr>
        <a:solidFill>
          <a:schemeClr val="accent4"/>
        </a:solidFill>
      </dgm:spPr>
      <dgm:t>
        <a:bodyPr/>
        <a:lstStyle/>
        <a:p>
          <a:pPr algn="ctr"/>
          <a:r>
            <a:rPr lang="en-US" sz="2000" b="1" dirty="0"/>
            <a:t>Reflect on ways in which members use accumulated foundation points</a:t>
          </a:r>
        </a:p>
      </dgm:t>
    </dgm:pt>
    <dgm:pt modelId="{EE48D266-4662-4129-BD65-6BFFDF8F32B5}" type="parTrans" cxnId="{5BAA4109-6499-4831-89D3-47623DE3D377}">
      <dgm:prSet/>
      <dgm:spPr/>
      <dgm:t>
        <a:bodyPr/>
        <a:lstStyle/>
        <a:p>
          <a:endParaRPr lang="en-US"/>
        </a:p>
      </dgm:t>
    </dgm:pt>
    <dgm:pt modelId="{593846D5-8E4A-4F19-BE5A-1BE5EB78D346}" type="sibTrans" cxnId="{5BAA4109-6499-4831-89D3-47623DE3D377}">
      <dgm:prSet/>
      <dgm:spPr/>
      <dgm:t>
        <a:bodyPr/>
        <a:lstStyle/>
        <a:p>
          <a:endParaRPr lang="en-US"/>
        </a:p>
      </dgm:t>
    </dgm:pt>
    <dgm:pt modelId="{31B270F9-E3D3-444B-B61C-B4B7AB89DC88}" type="pres">
      <dgm:prSet presAssocID="{B4344E73-D929-4B02-BF71-DFAC7463FCF7}" presName="Name0" presStyleCnt="0">
        <dgm:presLayoutVars>
          <dgm:dir/>
          <dgm:animLvl val="lvl"/>
          <dgm:resizeHandles val="exact"/>
        </dgm:presLayoutVars>
      </dgm:prSet>
      <dgm:spPr/>
    </dgm:pt>
    <dgm:pt modelId="{9563D4AE-486D-43EF-8FF7-1F6FE164AF61}" type="pres">
      <dgm:prSet presAssocID="{9210CEAA-B8D5-4C25-8152-7B94741A64DF}" presName="linNode" presStyleCnt="0"/>
      <dgm:spPr/>
    </dgm:pt>
    <dgm:pt modelId="{D57298DD-6FF4-468B-8D54-1A4A1F8AC25D}" type="pres">
      <dgm:prSet presAssocID="{9210CEAA-B8D5-4C25-8152-7B94741A64DF}" presName="parentText" presStyleLbl="solidFgAcc1" presStyleIdx="0" presStyleCnt="4" custScaleX="172992" custScaleY="127366" custLinFactY="100000" custLinFactNeighborX="-121" custLinFactNeighborY="137053">
        <dgm:presLayoutVars>
          <dgm:chMax val="1"/>
          <dgm:bulletEnabled/>
        </dgm:presLayoutVars>
      </dgm:prSet>
      <dgm:spPr/>
    </dgm:pt>
    <dgm:pt modelId="{670CB69E-25C6-4ED7-BD37-0C2C65D900E0}" type="pres">
      <dgm:prSet presAssocID="{9210CEAA-B8D5-4C25-8152-7B94741A64DF}" presName="descendantText" presStyleLbl="alignNode1" presStyleIdx="0" presStyleCnt="4" custLinFactNeighborX="-485" custLinFactNeighborY="21345">
        <dgm:presLayoutVars>
          <dgm:bulletEnabled/>
        </dgm:presLayoutVars>
      </dgm:prSet>
      <dgm:spPr/>
    </dgm:pt>
    <dgm:pt modelId="{99C14701-449C-4CE4-B89C-93722ECF192B}" type="pres">
      <dgm:prSet presAssocID="{33E8EFD6-3DC1-4921-9EB5-EBFD61C24401}" presName="sp" presStyleCnt="0"/>
      <dgm:spPr/>
    </dgm:pt>
    <dgm:pt modelId="{F587ECC6-7A3C-4FCC-92D3-F246008581E4}" type="pres">
      <dgm:prSet presAssocID="{9FB284F5-5068-409D-AF9B-0334766B6CEF}" presName="linNode" presStyleCnt="0"/>
      <dgm:spPr/>
    </dgm:pt>
    <dgm:pt modelId="{09B25C5B-8859-4C05-B606-F50C395AFC31}" type="pres">
      <dgm:prSet presAssocID="{9FB284F5-5068-409D-AF9B-0334766B6CEF}" presName="parentText" presStyleLbl="solidFgAcc1" presStyleIdx="1" presStyleCnt="4" custScaleX="172592" custScaleY="120554" custLinFactNeighborX="-7" custLinFactNeighborY="3329">
        <dgm:presLayoutVars>
          <dgm:chMax val="1"/>
          <dgm:bulletEnabled/>
        </dgm:presLayoutVars>
      </dgm:prSet>
      <dgm:spPr/>
    </dgm:pt>
    <dgm:pt modelId="{F857B724-C9EB-4754-B0D3-1E1369BFE0A4}" type="pres">
      <dgm:prSet presAssocID="{9FB284F5-5068-409D-AF9B-0334766B6CEF}" presName="descendantText" presStyleLbl="alignNode1" presStyleIdx="1" presStyleCnt="4" custScaleY="122284" custLinFactNeighborX="-277" custLinFactNeighborY="3600">
        <dgm:presLayoutVars>
          <dgm:bulletEnabled/>
        </dgm:presLayoutVars>
      </dgm:prSet>
      <dgm:spPr/>
    </dgm:pt>
    <dgm:pt modelId="{0AABF874-F7F1-42EC-8644-4F3D9ED15A85}" type="pres">
      <dgm:prSet presAssocID="{1D6D551F-B4CD-4430-9958-C9061CAE7ECF}" presName="sp" presStyleCnt="0"/>
      <dgm:spPr/>
    </dgm:pt>
    <dgm:pt modelId="{7BDF701C-5D68-4097-8D65-F804A87C046F}" type="pres">
      <dgm:prSet presAssocID="{7ECDE712-87B3-4652-857A-0A8533375BDE}" presName="linNode" presStyleCnt="0"/>
      <dgm:spPr/>
    </dgm:pt>
    <dgm:pt modelId="{418157B3-E48D-4AE4-8CEC-EF78D07250B1}" type="pres">
      <dgm:prSet presAssocID="{7ECDE712-87B3-4652-857A-0A8533375BDE}" presName="parentText" presStyleLbl="solidFgAcc1" presStyleIdx="2" presStyleCnt="4" custScaleX="172650" custScaleY="105662" custLinFactY="-100000" custLinFactNeighborX="-7" custLinFactNeighborY="-126154">
        <dgm:presLayoutVars>
          <dgm:chMax val="1"/>
          <dgm:bulletEnabled/>
        </dgm:presLayoutVars>
      </dgm:prSet>
      <dgm:spPr/>
    </dgm:pt>
    <dgm:pt modelId="{BBA60E6F-317E-45D7-8E2B-E330A0B5533B}" type="pres">
      <dgm:prSet presAssocID="{7ECDE712-87B3-4652-857A-0A8533375BDE}" presName="descendantText" presStyleLbl="alignNode1" presStyleIdx="2" presStyleCnt="4" custScaleY="106671" custLinFactNeighborX="1154" custLinFactNeighborY="-2672">
        <dgm:presLayoutVars>
          <dgm:bulletEnabled/>
        </dgm:presLayoutVars>
      </dgm:prSet>
      <dgm:spPr/>
    </dgm:pt>
    <dgm:pt modelId="{97B9F889-98A1-4FCE-8FCE-EBCE64417B24}" type="pres">
      <dgm:prSet presAssocID="{2D64A7E4-1C41-4817-AD71-E20CB34E145F}" presName="sp" presStyleCnt="0"/>
      <dgm:spPr/>
    </dgm:pt>
    <dgm:pt modelId="{7F64CADD-2CDF-4256-9EB7-D2B4568D1CC8}" type="pres">
      <dgm:prSet presAssocID="{96AD1B74-A819-4695-B91D-87CE37D64319}" presName="linNode" presStyleCnt="0"/>
      <dgm:spPr/>
    </dgm:pt>
    <dgm:pt modelId="{4ADCB9C7-1EFA-4501-B9DA-90C38B8EC025}" type="pres">
      <dgm:prSet presAssocID="{96AD1B74-A819-4695-B91D-87CE37D64319}" presName="parentText" presStyleLbl="solidFgAcc1" presStyleIdx="3" presStyleCnt="4" custScaleX="167561" custScaleY="106774" custLinFactNeighborX="282" custLinFactNeighborY="-11160">
        <dgm:presLayoutVars>
          <dgm:chMax val="1"/>
          <dgm:bulletEnabled/>
        </dgm:presLayoutVars>
      </dgm:prSet>
      <dgm:spPr/>
    </dgm:pt>
    <dgm:pt modelId="{DB9F1B09-F5A7-4565-AF0E-471C3385CCFC}" type="pres">
      <dgm:prSet presAssocID="{96AD1B74-A819-4695-B91D-87CE37D64319}" presName="descendantText" presStyleLbl="alignNode1" presStyleIdx="3" presStyleCnt="4" custScaleX="98896" custScaleY="108024" custLinFactNeighborX="-520" custLinFactNeighborY="-11217">
        <dgm:presLayoutVars>
          <dgm:bulletEnabled/>
        </dgm:presLayoutVars>
      </dgm:prSet>
      <dgm:spPr/>
    </dgm:pt>
  </dgm:ptLst>
  <dgm:cxnLst>
    <dgm:cxn modelId="{5BAA4109-6499-4831-89D3-47623DE3D377}" srcId="{96AD1B74-A819-4695-B91D-87CE37D64319}" destId="{4733BB4C-3EF2-4E85-BDFD-C95C606BED4E}" srcOrd="0" destOrd="0" parTransId="{EE48D266-4662-4129-BD65-6BFFDF8F32B5}" sibTransId="{593846D5-8E4A-4F19-BE5A-1BE5EB78D346}"/>
    <dgm:cxn modelId="{F9C45E0E-CD54-4FE1-AE12-DBDACBB91AD9}" srcId="{9FB284F5-5068-409D-AF9B-0334766B6CEF}" destId="{9BF04F2F-9D4D-4A98-A5BC-A0453CEAD843}" srcOrd="0" destOrd="0" parTransId="{1E2A6FB6-0C0E-47D0-8F51-3F226DACD149}" sibTransId="{C087C914-1107-41AA-9ABA-906145C165A8}"/>
    <dgm:cxn modelId="{1994B01F-6297-42C1-BC26-0D9CA9456809}" srcId="{B4344E73-D929-4B02-BF71-DFAC7463FCF7}" destId="{9210CEAA-B8D5-4C25-8152-7B94741A64DF}" srcOrd="0" destOrd="0" parTransId="{3F0FF76A-7952-415E-9EC6-3D370DEFEA28}" sibTransId="{33E8EFD6-3DC1-4921-9EB5-EBFD61C24401}"/>
    <dgm:cxn modelId="{3F64F421-7A9F-44A0-B9D5-E16D8427D0B1}" srcId="{7ECDE712-87B3-4652-857A-0A8533375BDE}" destId="{CAEDE69D-798B-4E27-94A4-5BAB20986372}" srcOrd="0" destOrd="0" parTransId="{FF3BCC13-6E75-4CF8-A23D-9AE4EEB7B4F1}" sibTransId="{9B3BC99D-1AA5-4766-A5E6-E923F0C41787}"/>
    <dgm:cxn modelId="{3A67A831-3711-4435-8E84-4A7CF7C523DB}" type="presOf" srcId="{9FB284F5-5068-409D-AF9B-0334766B6CEF}" destId="{09B25C5B-8859-4C05-B606-F50C395AFC31}" srcOrd="0" destOrd="0" presId="urn:microsoft.com/office/officeart/2016/7/layout/VerticalHollowActionList"/>
    <dgm:cxn modelId="{24A3AD5C-2127-4BE9-A488-1A69BB8542B2}" type="presOf" srcId="{9210CEAA-B8D5-4C25-8152-7B94741A64DF}" destId="{D57298DD-6FF4-468B-8D54-1A4A1F8AC25D}" srcOrd="0" destOrd="0" presId="urn:microsoft.com/office/officeart/2016/7/layout/VerticalHollowActionList"/>
    <dgm:cxn modelId="{CC167745-94F7-44E3-9E36-57134F77BE7A}" srcId="{9210CEAA-B8D5-4C25-8152-7B94741A64DF}" destId="{482EA5C9-50AA-4247-AE5D-03F47419B2BA}" srcOrd="0" destOrd="0" parTransId="{A66C0BD4-C7FD-4216-BFBE-0493223D4A4A}" sibTransId="{63811482-70E1-4EE3-AAC4-E6FADAF22A39}"/>
    <dgm:cxn modelId="{7B61F36E-BE7D-4851-98C5-5A618E310F2E}" srcId="{B4344E73-D929-4B02-BF71-DFAC7463FCF7}" destId="{7ECDE712-87B3-4652-857A-0A8533375BDE}" srcOrd="2" destOrd="0" parTransId="{24A1B4BC-4A46-4F8D-B106-8F139B7D7D4A}" sibTransId="{2D64A7E4-1C41-4817-AD71-E20CB34E145F}"/>
    <dgm:cxn modelId="{30056E6F-B751-4294-86AC-4C9A8FCA81AE}" type="presOf" srcId="{482EA5C9-50AA-4247-AE5D-03F47419B2BA}" destId="{670CB69E-25C6-4ED7-BD37-0C2C65D900E0}" srcOrd="0" destOrd="0" presId="urn:microsoft.com/office/officeart/2016/7/layout/VerticalHollowActionList"/>
    <dgm:cxn modelId="{6979B750-33D5-4452-A2BD-5D6C800C217B}" type="presOf" srcId="{4733BB4C-3EF2-4E85-BDFD-C95C606BED4E}" destId="{DB9F1B09-F5A7-4565-AF0E-471C3385CCFC}" srcOrd="0" destOrd="0" presId="urn:microsoft.com/office/officeart/2016/7/layout/VerticalHollowActionList"/>
    <dgm:cxn modelId="{A7B27973-6870-4CA2-BEBA-5EAF07C24019}" type="presOf" srcId="{96AD1B74-A819-4695-B91D-87CE37D64319}" destId="{4ADCB9C7-1EFA-4501-B9DA-90C38B8EC025}" srcOrd="0" destOrd="0" presId="urn:microsoft.com/office/officeart/2016/7/layout/VerticalHollowActionList"/>
    <dgm:cxn modelId="{35DB8B7B-9E3F-44B8-AAB8-4B635E0B1D22}" srcId="{B4344E73-D929-4B02-BF71-DFAC7463FCF7}" destId="{96AD1B74-A819-4695-B91D-87CE37D64319}" srcOrd="3" destOrd="0" parTransId="{E56D8BA2-50A7-4E6F-A422-324F67DBCF46}" sibTransId="{8C8576AB-1C7C-4254-9E62-0CD3B3DC1073}"/>
    <dgm:cxn modelId="{45F9239C-09F2-4746-88D4-052B2EF88CE5}" type="presOf" srcId="{B4344E73-D929-4B02-BF71-DFAC7463FCF7}" destId="{31B270F9-E3D3-444B-B61C-B4B7AB89DC88}" srcOrd="0" destOrd="0" presId="urn:microsoft.com/office/officeart/2016/7/layout/VerticalHollowActionList"/>
    <dgm:cxn modelId="{A7AEB6A3-9169-4DF9-837F-3D73181B3898}" type="presOf" srcId="{7ECDE712-87B3-4652-857A-0A8533375BDE}" destId="{418157B3-E48D-4AE4-8CEC-EF78D07250B1}" srcOrd="0" destOrd="0" presId="urn:microsoft.com/office/officeart/2016/7/layout/VerticalHollowActionList"/>
    <dgm:cxn modelId="{C2C848CE-3A07-4E5B-BCDD-3A55631F112F}" type="presOf" srcId="{9BF04F2F-9D4D-4A98-A5BC-A0453CEAD843}" destId="{F857B724-C9EB-4754-B0D3-1E1369BFE0A4}" srcOrd="0" destOrd="0" presId="urn:microsoft.com/office/officeart/2016/7/layout/VerticalHollowActionList"/>
    <dgm:cxn modelId="{8CB773D9-DEFE-479A-A220-D04C3614D1D8}" type="presOf" srcId="{CAEDE69D-798B-4E27-94A4-5BAB20986372}" destId="{BBA60E6F-317E-45D7-8E2B-E330A0B5533B}" srcOrd="0" destOrd="0" presId="urn:microsoft.com/office/officeart/2016/7/layout/VerticalHollowActionList"/>
    <dgm:cxn modelId="{21EE7CEC-6B28-4377-A7BA-C04FF1D6A82E}" srcId="{B4344E73-D929-4B02-BF71-DFAC7463FCF7}" destId="{9FB284F5-5068-409D-AF9B-0334766B6CEF}" srcOrd="1" destOrd="0" parTransId="{56673E30-6FBB-47A1-B1A8-510B91D8C5B0}" sibTransId="{1D6D551F-B4CD-4430-9958-C9061CAE7ECF}"/>
    <dgm:cxn modelId="{606DFB67-76D6-4C49-A9F1-A398742AA697}" type="presParOf" srcId="{31B270F9-E3D3-444B-B61C-B4B7AB89DC88}" destId="{9563D4AE-486D-43EF-8FF7-1F6FE164AF61}" srcOrd="0" destOrd="0" presId="urn:microsoft.com/office/officeart/2016/7/layout/VerticalHollowActionList"/>
    <dgm:cxn modelId="{6ADADD79-CE03-4056-8487-8B9E1B506A6E}" type="presParOf" srcId="{9563D4AE-486D-43EF-8FF7-1F6FE164AF61}" destId="{D57298DD-6FF4-468B-8D54-1A4A1F8AC25D}" srcOrd="0" destOrd="0" presId="urn:microsoft.com/office/officeart/2016/7/layout/VerticalHollowActionList"/>
    <dgm:cxn modelId="{1D7807D7-DFFA-4E3F-B86E-3DBEA5C69A95}" type="presParOf" srcId="{9563D4AE-486D-43EF-8FF7-1F6FE164AF61}" destId="{670CB69E-25C6-4ED7-BD37-0C2C65D900E0}" srcOrd="1" destOrd="0" presId="urn:microsoft.com/office/officeart/2016/7/layout/VerticalHollowActionList"/>
    <dgm:cxn modelId="{FAD5DB77-339F-43D2-B4CE-B504B291608B}" type="presParOf" srcId="{31B270F9-E3D3-444B-B61C-B4B7AB89DC88}" destId="{99C14701-449C-4CE4-B89C-93722ECF192B}" srcOrd="1" destOrd="0" presId="urn:microsoft.com/office/officeart/2016/7/layout/VerticalHollowActionList"/>
    <dgm:cxn modelId="{33109165-B835-4DCB-88A6-E66C821CEE96}" type="presParOf" srcId="{31B270F9-E3D3-444B-B61C-B4B7AB89DC88}" destId="{F587ECC6-7A3C-4FCC-92D3-F246008581E4}" srcOrd="2" destOrd="0" presId="urn:microsoft.com/office/officeart/2016/7/layout/VerticalHollowActionList"/>
    <dgm:cxn modelId="{C8AD334F-0F2E-4743-ABEC-C0AFF077A497}" type="presParOf" srcId="{F587ECC6-7A3C-4FCC-92D3-F246008581E4}" destId="{09B25C5B-8859-4C05-B606-F50C395AFC31}" srcOrd="0" destOrd="0" presId="urn:microsoft.com/office/officeart/2016/7/layout/VerticalHollowActionList"/>
    <dgm:cxn modelId="{7E578773-5BD6-4C12-AE46-347425B757C5}" type="presParOf" srcId="{F587ECC6-7A3C-4FCC-92D3-F246008581E4}" destId="{F857B724-C9EB-4754-B0D3-1E1369BFE0A4}" srcOrd="1" destOrd="0" presId="urn:microsoft.com/office/officeart/2016/7/layout/VerticalHollowActionList"/>
    <dgm:cxn modelId="{7F80AB5C-F389-490E-A9DA-B094DB7FA2B8}" type="presParOf" srcId="{31B270F9-E3D3-444B-B61C-B4B7AB89DC88}" destId="{0AABF874-F7F1-42EC-8644-4F3D9ED15A85}" srcOrd="3" destOrd="0" presId="urn:microsoft.com/office/officeart/2016/7/layout/VerticalHollowActionList"/>
    <dgm:cxn modelId="{278C2B45-743E-4C7D-9ED2-FFB694B2649A}" type="presParOf" srcId="{31B270F9-E3D3-444B-B61C-B4B7AB89DC88}" destId="{7BDF701C-5D68-4097-8D65-F804A87C046F}" srcOrd="4" destOrd="0" presId="urn:microsoft.com/office/officeart/2016/7/layout/VerticalHollowActionList"/>
    <dgm:cxn modelId="{6FA6ED4A-5231-4617-A577-5B96B09E3AED}" type="presParOf" srcId="{7BDF701C-5D68-4097-8D65-F804A87C046F}" destId="{418157B3-E48D-4AE4-8CEC-EF78D07250B1}" srcOrd="0" destOrd="0" presId="urn:microsoft.com/office/officeart/2016/7/layout/VerticalHollowActionList"/>
    <dgm:cxn modelId="{B1D42F77-79B7-45E7-9CB1-5308981E2D59}" type="presParOf" srcId="{7BDF701C-5D68-4097-8D65-F804A87C046F}" destId="{BBA60E6F-317E-45D7-8E2B-E330A0B5533B}" srcOrd="1" destOrd="0" presId="urn:microsoft.com/office/officeart/2016/7/layout/VerticalHollowActionList"/>
    <dgm:cxn modelId="{90A58F70-F2DD-4C46-B84B-6403B3584AA4}" type="presParOf" srcId="{31B270F9-E3D3-444B-B61C-B4B7AB89DC88}" destId="{97B9F889-98A1-4FCE-8FCE-EBCE64417B24}" srcOrd="5" destOrd="0" presId="urn:microsoft.com/office/officeart/2016/7/layout/VerticalHollowActionList"/>
    <dgm:cxn modelId="{3C6CFDD0-80CB-449B-9953-45D269DE0251}" type="presParOf" srcId="{31B270F9-E3D3-444B-B61C-B4B7AB89DC88}" destId="{7F64CADD-2CDF-4256-9EB7-D2B4568D1CC8}" srcOrd="6" destOrd="0" presId="urn:microsoft.com/office/officeart/2016/7/layout/VerticalHollowActionList"/>
    <dgm:cxn modelId="{BDA147CC-281C-4295-95C9-A9056D4C8D77}" type="presParOf" srcId="{7F64CADD-2CDF-4256-9EB7-D2B4568D1CC8}" destId="{4ADCB9C7-1EFA-4501-B9DA-90C38B8EC025}" srcOrd="0" destOrd="0" presId="urn:microsoft.com/office/officeart/2016/7/layout/VerticalHollowActionList"/>
    <dgm:cxn modelId="{D12DC5C3-82CF-4261-B691-99AD979596B4}" type="presParOf" srcId="{7F64CADD-2CDF-4256-9EB7-D2B4568D1CC8}" destId="{DB9F1B09-F5A7-4565-AF0E-471C3385CCF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ABCF9-3EFB-4FF7-9CE0-BD2D8D93D9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D9F40-EC39-413D-BC0D-1BE0590A3872}" type="pres">
      <dgm:prSet presAssocID="{79BABCF9-3EFB-4FF7-9CE0-BD2D8D93D94D}" presName="cycle" presStyleCnt="0">
        <dgm:presLayoutVars>
          <dgm:dir/>
          <dgm:resizeHandles val="exact"/>
        </dgm:presLayoutVars>
      </dgm:prSet>
      <dgm:spPr/>
    </dgm:pt>
  </dgm:ptLst>
  <dgm:cxnLst>
    <dgm:cxn modelId="{56FBFEDE-AD7C-4B51-BD3C-7FB1003956C3}" type="presOf" srcId="{79BABCF9-3EFB-4FF7-9CE0-BD2D8D93D94D}" destId="{228D9F40-EC39-413D-BC0D-1BE0590A38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ABCF9-3EFB-4FF7-9CE0-BD2D8D93D9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FCEAF2-418F-464A-8FF2-2B091D7F6120}">
      <dgm:prSet custT="1"/>
      <dgm:spPr>
        <a:solidFill>
          <a:srgbClr val="00518E"/>
        </a:solidFill>
      </dgm:spPr>
      <dgm:t>
        <a:bodyPr/>
        <a:lstStyle/>
        <a:p>
          <a:pPr algn="l"/>
          <a:r>
            <a:rPr lang="en-US" sz="3000" b="1" dirty="0"/>
            <a:t>The Rotary Foundation…</a:t>
          </a:r>
        </a:p>
        <a:p>
          <a:pPr algn="l"/>
          <a:r>
            <a:rPr lang="en-US" sz="3000" b="0" dirty="0"/>
            <a:t>transforms your gifts into service projects that change lives both close to home and around the world</a:t>
          </a:r>
          <a:r>
            <a:rPr lang="en-US" sz="3000" b="1" dirty="0"/>
            <a:t>.</a:t>
          </a:r>
          <a:endParaRPr lang="en-US" sz="3000" dirty="0"/>
        </a:p>
      </dgm:t>
    </dgm:pt>
    <dgm:pt modelId="{61492755-38CB-42B9-927E-4C7E21BC4ADD}" type="parTrans" cxnId="{188D8A03-5933-4E2C-9DE3-5E971B6FE97B}">
      <dgm:prSet/>
      <dgm:spPr/>
      <dgm:t>
        <a:bodyPr/>
        <a:lstStyle/>
        <a:p>
          <a:endParaRPr lang="en-US"/>
        </a:p>
      </dgm:t>
    </dgm:pt>
    <dgm:pt modelId="{C16A8009-E46A-412C-AEE3-64CDB47ADC19}" type="sibTrans" cxnId="{188D8A03-5933-4E2C-9DE3-5E971B6FE97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4247B3E-B998-4B95-87BE-507DC3EF9F50}">
      <dgm:prSet/>
      <dgm:spPr>
        <a:solidFill>
          <a:srgbClr val="00518E"/>
        </a:solidFill>
      </dgm:spPr>
      <dgm:t>
        <a:bodyPr/>
        <a:lstStyle/>
        <a:p>
          <a:endParaRPr lang="en-US" b="1" dirty="0"/>
        </a:p>
        <a:p>
          <a:r>
            <a:rPr lang="en-US" b="1" dirty="0"/>
            <a:t>Key Take Away?</a:t>
          </a:r>
        </a:p>
      </dgm:t>
    </dgm:pt>
    <dgm:pt modelId="{02DDBE3E-5FE3-4872-8CEF-7C6847F0B508}" type="parTrans" cxnId="{31FF3DA3-85E7-4C3B-9170-AEA07F06049B}">
      <dgm:prSet/>
      <dgm:spPr/>
      <dgm:t>
        <a:bodyPr/>
        <a:lstStyle/>
        <a:p>
          <a:endParaRPr lang="en-US"/>
        </a:p>
      </dgm:t>
    </dgm:pt>
    <dgm:pt modelId="{B1806036-BBA7-46E1-9FF4-B47196234A37}" type="sibTrans" cxnId="{31FF3DA3-85E7-4C3B-9170-AEA07F06049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28D9F40-EC39-413D-BC0D-1BE0590A3872}" type="pres">
      <dgm:prSet presAssocID="{79BABCF9-3EFB-4FF7-9CE0-BD2D8D93D94D}" presName="cycle" presStyleCnt="0">
        <dgm:presLayoutVars>
          <dgm:dir/>
          <dgm:resizeHandles val="exact"/>
        </dgm:presLayoutVars>
      </dgm:prSet>
      <dgm:spPr/>
    </dgm:pt>
    <dgm:pt modelId="{1A940B45-7300-4331-B652-3B38BF501A42}" type="pres">
      <dgm:prSet presAssocID="{89FCEAF2-418F-464A-8FF2-2B091D7F6120}" presName="node" presStyleLbl="node1" presStyleIdx="0" presStyleCnt="2" custScaleX="120069" custScaleY="110741" custRadScaleRad="88166" custRadScaleInc="-2217">
        <dgm:presLayoutVars>
          <dgm:bulletEnabled val="1"/>
        </dgm:presLayoutVars>
      </dgm:prSet>
      <dgm:spPr/>
    </dgm:pt>
    <dgm:pt modelId="{837AC9FB-33FF-46DA-BEB5-1FD6C34BBA30}" type="pres">
      <dgm:prSet presAssocID="{C16A8009-E46A-412C-AEE3-64CDB47ADC19}" presName="sibTrans" presStyleLbl="sibTrans2D1" presStyleIdx="0" presStyleCnt="2" custAng="118585" custScaleX="138382" custLinFactNeighborX="-22133" custLinFactNeighborY="67328"/>
      <dgm:spPr/>
    </dgm:pt>
    <dgm:pt modelId="{199ECE37-5C1B-4F33-A698-B06698608B65}" type="pres">
      <dgm:prSet presAssocID="{C16A8009-E46A-412C-AEE3-64CDB47ADC19}" presName="connectorText" presStyleLbl="sibTrans2D1" presStyleIdx="0" presStyleCnt="2"/>
      <dgm:spPr/>
    </dgm:pt>
    <dgm:pt modelId="{0971A572-E584-4E5B-92B9-5C96061D0E4C}" type="pres">
      <dgm:prSet presAssocID="{B4247B3E-B998-4B95-87BE-507DC3EF9F50}" presName="node" presStyleLbl="node1" presStyleIdx="1" presStyleCnt="2" custScaleX="113968" custScaleY="106357" custRadScaleRad="93321" custRadScaleInc="0">
        <dgm:presLayoutVars>
          <dgm:bulletEnabled val="1"/>
        </dgm:presLayoutVars>
      </dgm:prSet>
      <dgm:spPr/>
    </dgm:pt>
    <dgm:pt modelId="{5B342916-E2D1-46E9-A001-4734FF17925C}" type="pres">
      <dgm:prSet presAssocID="{B1806036-BBA7-46E1-9FF4-B47196234A37}" presName="sibTrans" presStyleLbl="sibTrans2D1" presStyleIdx="1" presStyleCnt="2" custScaleX="149232" custLinFactNeighborX="10197" custLinFactNeighborY="-45530"/>
      <dgm:spPr/>
    </dgm:pt>
    <dgm:pt modelId="{EEB48D57-EAA6-4FF1-8549-AEA0D22D3D68}" type="pres">
      <dgm:prSet presAssocID="{B1806036-BBA7-46E1-9FF4-B47196234A37}" presName="connectorText" presStyleLbl="sibTrans2D1" presStyleIdx="1" presStyleCnt="2"/>
      <dgm:spPr/>
    </dgm:pt>
  </dgm:ptLst>
  <dgm:cxnLst>
    <dgm:cxn modelId="{188D8A03-5933-4E2C-9DE3-5E971B6FE97B}" srcId="{79BABCF9-3EFB-4FF7-9CE0-BD2D8D93D94D}" destId="{89FCEAF2-418F-464A-8FF2-2B091D7F6120}" srcOrd="0" destOrd="0" parTransId="{61492755-38CB-42B9-927E-4C7E21BC4ADD}" sibTransId="{C16A8009-E46A-412C-AEE3-64CDB47ADC19}"/>
    <dgm:cxn modelId="{78A3B31C-F0CE-4748-80F0-31DDA559F156}" type="presOf" srcId="{C16A8009-E46A-412C-AEE3-64CDB47ADC19}" destId="{837AC9FB-33FF-46DA-BEB5-1FD6C34BBA30}" srcOrd="0" destOrd="0" presId="urn:microsoft.com/office/officeart/2005/8/layout/cycle2"/>
    <dgm:cxn modelId="{1F84F130-4D7B-4590-ADDA-3D2A2F57AA6A}" type="presOf" srcId="{B1806036-BBA7-46E1-9FF4-B47196234A37}" destId="{5B342916-E2D1-46E9-A001-4734FF17925C}" srcOrd="0" destOrd="0" presId="urn:microsoft.com/office/officeart/2005/8/layout/cycle2"/>
    <dgm:cxn modelId="{067A0360-FB98-4895-9FF7-2ABBE95BC6DC}" type="presOf" srcId="{B1806036-BBA7-46E1-9FF4-B47196234A37}" destId="{EEB48D57-EAA6-4FF1-8549-AEA0D22D3D68}" srcOrd="1" destOrd="0" presId="urn:microsoft.com/office/officeart/2005/8/layout/cycle2"/>
    <dgm:cxn modelId="{A0FFA1A0-142E-4747-9D0B-371BB7D3EABC}" type="presOf" srcId="{B4247B3E-B998-4B95-87BE-507DC3EF9F50}" destId="{0971A572-E584-4E5B-92B9-5C96061D0E4C}" srcOrd="0" destOrd="0" presId="urn:microsoft.com/office/officeart/2005/8/layout/cycle2"/>
    <dgm:cxn modelId="{31FF3DA3-85E7-4C3B-9170-AEA07F06049B}" srcId="{79BABCF9-3EFB-4FF7-9CE0-BD2D8D93D94D}" destId="{B4247B3E-B998-4B95-87BE-507DC3EF9F50}" srcOrd="1" destOrd="0" parTransId="{02DDBE3E-5FE3-4872-8CEF-7C6847F0B508}" sibTransId="{B1806036-BBA7-46E1-9FF4-B47196234A37}"/>
    <dgm:cxn modelId="{05B06CB8-19D5-4A3C-8E7A-EA5CCC508655}" type="presOf" srcId="{C16A8009-E46A-412C-AEE3-64CDB47ADC19}" destId="{199ECE37-5C1B-4F33-A698-B06698608B65}" srcOrd="1" destOrd="0" presId="urn:microsoft.com/office/officeart/2005/8/layout/cycle2"/>
    <dgm:cxn modelId="{56FBFEDE-AD7C-4B51-BD3C-7FB1003956C3}" type="presOf" srcId="{79BABCF9-3EFB-4FF7-9CE0-BD2D8D93D94D}" destId="{228D9F40-EC39-413D-BC0D-1BE0590A3872}" srcOrd="0" destOrd="0" presId="urn:microsoft.com/office/officeart/2005/8/layout/cycle2"/>
    <dgm:cxn modelId="{A04D5CF2-1D06-4946-9FA6-B5E59D48729A}" type="presOf" srcId="{89FCEAF2-418F-464A-8FF2-2B091D7F6120}" destId="{1A940B45-7300-4331-B652-3B38BF501A42}" srcOrd="0" destOrd="0" presId="urn:microsoft.com/office/officeart/2005/8/layout/cycle2"/>
    <dgm:cxn modelId="{7E7292DE-3994-4782-8E1E-D41D2F233902}" type="presParOf" srcId="{228D9F40-EC39-413D-BC0D-1BE0590A3872}" destId="{1A940B45-7300-4331-B652-3B38BF501A42}" srcOrd="0" destOrd="0" presId="urn:microsoft.com/office/officeart/2005/8/layout/cycle2"/>
    <dgm:cxn modelId="{3F1301ED-6096-4153-A743-D3597B3B5308}" type="presParOf" srcId="{228D9F40-EC39-413D-BC0D-1BE0590A3872}" destId="{837AC9FB-33FF-46DA-BEB5-1FD6C34BBA30}" srcOrd="1" destOrd="0" presId="urn:microsoft.com/office/officeart/2005/8/layout/cycle2"/>
    <dgm:cxn modelId="{EFB72645-0BEC-482C-B1F1-6B00E1008179}" type="presParOf" srcId="{837AC9FB-33FF-46DA-BEB5-1FD6C34BBA30}" destId="{199ECE37-5C1B-4F33-A698-B06698608B65}" srcOrd="0" destOrd="0" presId="urn:microsoft.com/office/officeart/2005/8/layout/cycle2"/>
    <dgm:cxn modelId="{69E0027A-4F23-42EE-9BA4-D9ED827FFA38}" type="presParOf" srcId="{228D9F40-EC39-413D-BC0D-1BE0590A3872}" destId="{0971A572-E584-4E5B-92B9-5C96061D0E4C}" srcOrd="2" destOrd="0" presId="urn:microsoft.com/office/officeart/2005/8/layout/cycle2"/>
    <dgm:cxn modelId="{BA74262A-282E-4D0E-9599-9B3D73F231AF}" type="presParOf" srcId="{228D9F40-EC39-413D-BC0D-1BE0590A3872}" destId="{5B342916-E2D1-46E9-A001-4734FF17925C}" srcOrd="3" destOrd="0" presId="urn:microsoft.com/office/officeart/2005/8/layout/cycle2"/>
    <dgm:cxn modelId="{A8D06DE7-59C1-4B1F-AC25-9996CCEC6D57}" type="presParOf" srcId="{5B342916-E2D1-46E9-A001-4734FF17925C}" destId="{EEB48D57-EAA6-4FF1-8549-AEA0D22D3D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EBF4E-27B4-4ABE-95CD-FA2163EB34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2C944C5-CE2A-49A1-956D-231E50E5CA81}">
      <dgm:prSet/>
      <dgm:spPr/>
      <dgm:t>
        <a:bodyPr/>
        <a:lstStyle/>
        <a:p>
          <a:r>
            <a:rPr lang="en-US" b="1" dirty="0">
              <a:solidFill>
                <a:srgbClr val="003192"/>
              </a:solidFill>
            </a:rPr>
            <a:t>The Rotary Foundation – founded to “DO GOOD IN THE WORLD”</a:t>
          </a:r>
        </a:p>
      </dgm:t>
    </dgm:pt>
    <dgm:pt modelId="{A5E065EE-8C43-4D1A-8E1E-D7B98FAF1447}" type="parTrans" cxnId="{DAAE54F7-86A0-4BF8-AFEC-67D0C1FD0BE8}">
      <dgm:prSet/>
      <dgm:spPr/>
      <dgm:t>
        <a:bodyPr/>
        <a:lstStyle/>
        <a:p>
          <a:endParaRPr lang="en-US"/>
        </a:p>
      </dgm:t>
    </dgm:pt>
    <dgm:pt modelId="{9CB93C43-7409-49CE-80EE-D4F65C82278B}" type="sibTrans" cxnId="{DAAE54F7-86A0-4BF8-AFEC-67D0C1FD0BE8}">
      <dgm:prSet/>
      <dgm:spPr/>
      <dgm:t>
        <a:bodyPr/>
        <a:lstStyle/>
        <a:p>
          <a:endParaRPr lang="en-US"/>
        </a:p>
      </dgm:t>
    </dgm:pt>
    <dgm:pt modelId="{4272DADE-D74E-403B-9A05-B1EC31800CBE}">
      <dgm:prSet/>
      <dgm:spPr/>
      <dgm:t>
        <a:bodyPr/>
        <a:lstStyle/>
        <a:p>
          <a:r>
            <a:rPr lang="en-US" b="1" dirty="0"/>
            <a:t>Clubs use District and Global Grants to help people in need locally and globally</a:t>
          </a:r>
        </a:p>
      </dgm:t>
    </dgm:pt>
    <dgm:pt modelId="{738F66FC-FC73-4B26-99A0-026CF8D1D2D6}" type="parTrans" cxnId="{AAC9333D-E35E-4E42-90A9-A713D951E61C}">
      <dgm:prSet/>
      <dgm:spPr/>
      <dgm:t>
        <a:bodyPr/>
        <a:lstStyle/>
        <a:p>
          <a:endParaRPr lang="en-US"/>
        </a:p>
      </dgm:t>
    </dgm:pt>
    <dgm:pt modelId="{42ECB0DB-0B57-48E4-BE92-B9BCF9CA9386}" type="sibTrans" cxnId="{AAC9333D-E35E-4E42-90A9-A713D951E61C}">
      <dgm:prSet/>
      <dgm:spPr/>
      <dgm:t>
        <a:bodyPr/>
        <a:lstStyle/>
        <a:p>
          <a:endParaRPr lang="en-US"/>
        </a:p>
      </dgm:t>
    </dgm:pt>
    <dgm:pt modelId="{AF964453-6D65-4597-B7DA-686E9A4D0E4A}">
      <dgm:prSet/>
      <dgm:spPr/>
      <dgm:t>
        <a:bodyPr/>
        <a:lstStyle/>
        <a:p>
          <a:r>
            <a:rPr lang="en-US" b="1" dirty="0">
              <a:solidFill>
                <a:srgbClr val="003192"/>
              </a:solidFill>
            </a:rPr>
            <a:t>Funding comes from Rotarians, Clubs, Districts, and friends who contribute to TRF (Annual Fund, Polio Plus, Endowment Fund)</a:t>
          </a:r>
        </a:p>
      </dgm:t>
    </dgm:pt>
    <dgm:pt modelId="{8E913B3C-3177-47ED-B0B9-DE80D52250AD}" type="parTrans" cxnId="{371A14D6-EF3E-4DAA-9F31-8A2B5662A69E}">
      <dgm:prSet/>
      <dgm:spPr/>
      <dgm:t>
        <a:bodyPr/>
        <a:lstStyle/>
        <a:p>
          <a:endParaRPr lang="en-US"/>
        </a:p>
      </dgm:t>
    </dgm:pt>
    <dgm:pt modelId="{3078D4A0-CBF6-4CEC-962C-A2E04E862322}" type="sibTrans" cxnId="{371A14D6-EF3E-4DAA-9F31-8A2B5662A69E}">
      <dgm:prSet/>
      <dgm:spPr/>
      <dgm:t>
        <a:bodyPr/>
        <a:lstStyle/>
        <a:p>
          <a:endParaRPr lang="en-US"/>
        </a:p>
      </dgm:t>
    </dgm:pt>
    <dgm:pt modelId="{B5CD95F6-1580-4DDD-8BB5-7A0318997AF1}" type="pres">
      <dgm:prSet presAssocID="{94DEBF4E-27B4-4ABE-95CD-FA2163EB3469}" presName="root" presStyleCnt="0">
        <dgm:presLayoutVars>
          <dgm:dir/>
          <dgm:resizeHandles val="exact"/>
        </dgm:presLayoutVars>
      </dgm:prSet>
      <dgm:spPr/>
    </dgm:pt>
    <dgm:pt modelId="{0B5D1629-88FE-42F2-9475-15CE741D17B2}" type="pres">
      <dgm:prSet presAssocID="{92C944C5-CE2A-49A1-956D-231E50E5CA81}" presName="compNode" presStyleCnt="0"/>
      <dgm:spPr/>
    </dgm:pt>
    <dgm:pt modelId="{F9B14508-7FCE-48C8-8140-69B86DC46C16}" type="pres">
      <dgm:prSet presAssocID="{92C944C5-CE2A-49A1-956D-231E50E5CA81}" presName="bgRect" presStyleLbl="bgShp" presStyleIdx="0" presStyleCnt="3"/>
      <dgm:spPr>
        <a:solidFill>
          <a:srgbClr val="FFC000"/>
        </a:solidFill>
      </dgm:spPr>
    </dgm:pt>
    <dgm:pt modelId="{B9FDE749-B29C-4A69-89F6-BF527C47628D}" type="pres">
      <dgm:prSet presAssocID="{92C944C5-CE2A-49A1-956D-231E50E5CA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washing with solid fill"/>
        </a:ext>
      </dgm:extLst>
    </dgm:pt>
    <dgm:pt modelId="{0E44B157-0CDB-44BC-8271-606B9F1AD2A7}" type="pres">
      <dgm:prSet presAssocID="{92C944C5-CE2A-49A1-956D-231E50E5CA81}" presName="spaceRect" presStyleCnt="0"/>
      <dgm:spPr/>
    </dgm:pt>
    <dgm:pt modelId="{D9D7B2F8-75AA-46CF-AC2D-76170D4877DC}" type="pres">
      <dgm:prSet presAssocID="{92C944C5-CE2A-49A1-956D-231E50E5CA81}" presName="parTx" presStyleLbl="revTx" presStyleIdx="0" presStyleCnt="3">
        <dgm:presLayoutVars>
          <dgm:chMax val="0"/>
          <dgm:chPref val="0"/>
        </dgm:presLayoutVars>
      </dgm:prSet>
      <dgm:spPr/>
    </dgm:pt>
    <dgm:pt modelId="{89C7EF83-8A85-4C51-93C2-3CB9E36FAC21}" type="pres">
      <dgm:prSet presAssocID="{9CB93C43-7409-49CE-80EE-D4F65C82278B}" presName="sibTrans" presStyleCnt="0"/>
      <dgm:spPr/>
    </dgm:pt>
    <dgm:pt modelId="{976D647E-00CD-4195-AC5E-86A39456DAE6}" type="pres">
      <dgm:prSet presAssocID="{4272DADE-D74E-403B-9A05-B1EC31800CBE}" presName="compNode" presStyleCnt="0"/>
      <dgm:spPr/>
    </dgm:pt>
    <dgm:pt modelId="{5BB51D02-D59C-421D-8883-108CD6B53AA1}" type="pres">
      <dgm:prSet presAssocID="{4272DADE-D74E-403B-9A05-B1EC31800CBE}" presName="bgRect" presStyleLbl="bgShp" presStyleIdx="1" presStyleCnt="3"/>
      <dgm:spPr>
        <a:solidFill>
          <a:srgbClr val="00467A"/>
        </a:solidFill>
      </dgm:spPr>
    </dgm:pt>
    <dgm:pt modelId="{7AAD2623-AED7-4713-A1FF-36831FA70C47}" type="pres">
      <dgm:prSet presAssocID="{4272DADE-D74E-403B-9A05-B1EC31800CB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5705B39-EE63-4449-9E7E-589D2C629331}" type="pres">
      <dgm:prSet presAssocID="{4272DADE-D74E-403B-9A05-B1EC31800CBE}" presName="spaceRect" presStyleCnt="0"/>
      <dgm:spPr/>
    </dgm:pt>
    <dgm:pt modelId="{B35F491A-7969-4011-8A15-3F484953FAE3}" type="pres">
      <dgm:prSet presAssocID="{4272DADE-D74E-403B-9A05-B1EC31800CBE}" presName="parTx" presStyleLbl="revTx" presStyleIdx="1" presStyleCnt="3">
        <dgm:presLayoutVars>
          <dgm:chMax val="0"/>
          <dgm:chPref val="0"/>
        </dgm:presLayoutVars>
      </dgm:prSet>
      <dgm:spPr/>
    </dgm:pt>
    <dgm:pt modelId="{A660EBA3-D583-4C7E-B6D3-66FC752081CE}" type="pres">
      <dgm:prSet presAssocID="{42ECB0DB-0B57-48E4-BE92-B9BCF9CA9386}" presName="sibTrans" presStyleCnt="0"/>
      <dgm:spPr/>
    </dgm:pt>
    <dgm:pt modelId="{60F7B2CF-5041-45CE-9B0C-037250A3C146}" type="pres">
      <dgm:prSet presAssocID="{AF964453-6D65-4597-B7DA-686E9A4D0E4A}" presName="compNode" presStyleCnt="0"/>
      <dgm:spPr/>
    </dgm:pt>
    <dgm:pt modelId="{43F12274-F489-44C3-87C4-8F8466321D4F}" type="pres">
      <dgm:prSet presAssocID="{AF964453-6D65-4597-B7DA-686E9A4D0E4A}" presName="bgRect" presStyleLbl="bgShp" presStyleIdx="2" presStyleCnt="3"/>
      <dgm:spPr/>
    </dgm:pt>
    <dgm:pt modelId="{931CF7C6-C601-40B6-89FE-3EDF90520CD4}" type="pres">
      <dgm:prSet presAssocID="{AF964453-6D65-4597-B7DA-686E9A4D0E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 with solid fill"/>
        </a:ext>
      </dgm:extLst>
    </dgm:pt>
    <dgm:pt modelId="{3FA748A4-65F9-4E91-A53C-5AB121FE3712}" type="pres">
      <dgm:prSet presAssocID="{AF964453-6D65-4597-B7DA-686E9A4D0E4A}" presName="spaceRect" presStyleCnt="0"/>
      <dgm:spPr/>
    </dgm:pt>
    <dgm:pt modelId="{C1E4AF47-BA8D-4CCE-B095-A6331CD14420}" type="pres">
      <dgm:prSet presAssocID="{AF964453-6D65-4597-B7DA-686E9A4D0E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779D114-D7B5-4525-8F58-53C5D57424A6}" type="presOf" srcId="{92C944C5-CE2A-49A1-956D-231E50E5CA81}" destId="{D9D7B2F8-75AA-46CF-AC2D-76170D4877DC}" srcOrd="0" destOrd="0" presId="urn:microsoft.com/office/officeart/2018/2/layout/IconVerticalSolidList"/>
    <dgm:cxn modelId="{AAC9333D-E35E-4E42-90A9-A713D951E61C}" srcId="{94DEBF4E-27B4-4ABE-95CD-FA2163EB3469}" destId="{4272DADE-D74E-403B-9A05-B1EC31800CBE}" srcOrd="1" destOrd="0" parTransId="{738F66FC-FC73-4B26-99A0-026CF8D1D2D6}" sibTransId="{42ECB0DB-0B57-48E4-BE92-B9BCF9CA9386}"/>
    <dgm:cxn modelId="{1F35BD6C-E552-4076-B526-47CB7370602B}" type="presOf" srcId="{AF964453-6D65-4597-B7DA-686E9A4D0E4A}" destId="{C1E4AF47-BA8D-4CCE-B095-A6331CD14420}" srcOrd="0" destOrd="0" presId="urn:microsoft.com/office/officeart/2018/2/layout/IconVerticalSolidList"/>
    <dgm:cxn modelId="{AE6F7BA4-45B9-4FF4-B663-295F09B0ACFE}" type="presOf" srcId="{4272DADE-D74E-403B-9A05-B1EC31800CBE}" destId="{B35F491A-7969-4011-8A15-3F484953FAE3}" srcOrd="0" destOrd="0" presId="urn:microsoft.com/office/officeart/2018/2/layout/IconVerticalSolidList"/>
    <dgm:cxn modelId="{5E3D96C0-BB37-4E7D-B2B2-89F3980BAE95}" type="presOf" srcId="{94DEBF4E-27B4-4ABE-95CD-FA2163EB3469}" destId="{B5CD95F6-1580-4DDD-8BB5-7A0318997AF1}" srcOrd="0" destOrd="0" presId="urn:microsoft.com/office/officeart/2018/2/layout/IconVerticalSolidList"/>
    <dgm:cxn modelId="{371A14D6-EF3E-4DAA-9F31-8A2B5662A69E}" srcId="{94DEBF4E-27B4-4ABE-95CD-FA2163EB3469}" destId="{AF964453-6D65-4597-B7DA-686E9A4D0E4A}" srcOrd="2" destOrd="0" parTransId="{8E913B3C-3177-47ED-B0B9-DE80D52250AD}" sibTransId="{3078D4A0-CBF6-4CEC-962C-A2E04E862322}"/>
    <dgm:cxn modelId="{DAAE54F7-86A0-4BF8-AFEC-67D0C1FD0BE8}" srcId="{94DEBF4E-27B4-4ABE-95CD-FA2163EB3469}" destId="{92C944C5-CE2A-49A1-956D-231E50E5CA81}" srcOrd="0" destOrd="0" parTransId="{A5E065EE-8C43-4D1A-8E1E-D7B98FAF1447}" sibTransId="{9CB93C43-7409-49CE-80EE-D4F65C82278B}"/>
    <dgm:cxn modelId="{C9B5E323-ED35-43F0-8CA9-CBF5DF2DF594}" type="presParOf" srcId="{B5CD95F6-1580-4DDD-8BB5-7A0318997AF1}" destId="{0B5D1629-88FE-42F2-9475-15CE741D17B2}" srcOrd="0" destOrd="0" presId="urn:microsoft.com/office/officeart/2018/2/layout/IconVerticalSolidList"/>
    <dgm:cxn modelId="{0D342248-D195-44E5-B9BF-66D53C2FBBA2}" type="presParOf" srcId="{0B5D1629-88FE-42F2-9475-15CE741D17B2}" destId="{F9B14508-7FCE-48C8-8140-69B86DC46C16}" srcOrd="0" destOrd="0" presId="urn:microsoft.com/office/officeart/2018/2/layout/IconVerticalSolidList"/>
    <dgm:cxn modelId="{425F89AE-2C50-419E-AC57-D2FADD96FDF8}" type="presParOf" srcId="{0B5D1629-88FE-42F2-9475-15CE741D17B2}" destId="{B9FDE749-B29C-4A69-89F6-BF527C47628D}" srcOrd="1" destOrd="0" presId="urn:microsoft.com/office/officeart/2018/2/layout/IconVerticalSolidList"/>
    <dgm:cxn modelId="{7A31A39A-5131-4CDC-9A38-AA2FC7D60626}" type="presParOf" srcId="{0B5D1629-88FE-42F2-9475-15CE741D17B2}" destId="{0E44B157-0CDB-44BC-8271-606B9F1AD2A7}" srcOrd="2" destOrd="0" presId="urn:microsoft.com/office/officeart/2018/2/layout/IconVerticalSolidList"/>
    <dgm:cxn modelId="{EE4CDD7C-3F6B-4163-8A66-69DA85EB1D52}" type="presParOf" srcId="{0B5D1629-88FE-42F2-9475-15CE741D17B2}" destId="{D9D7B2F8-75AA-46CF-AC2D-76170D4877DC}" srcOrd="3" destOrd="0" presId="urn:microsoft.com/office/officeart/2018/2/layout/IconVerticalSolidList"/>
    <dgm:cxn modelId="{F90F1445-53E3-49A1-BC21-D21AD8CA819F}" type="presParOf" srcId="{B5CD95F6-1580-4DDD-8BB5-7A0318997AF1}" destId="{89C7EF83-8A85-4C51-93C2-3CB9E36FAC21}" srcOrd="1" destOrd="0" presId="urn:microsoft.com/office/officeart/2018/2/layout/IconVerticalSolidList"/>
    <dgm:cxn modelId="{9196D12B-4A55-4670-83D6-E4BD013BE949}" type="presParOf" srcId="{B5CD95F6-1580-4DDD-8BB5-7A0318997AF1}" destId="{976D647E-00CD-4195-AC5E-86A39456DAE6}" srcOrd="2" destOrd="0" presId="urn:microsoft.com/office/officeart/2018/2/layout/IconVerticalSolidList"/>
    <dgm:cxn modelId="{D1E884D9-4259-4B54-A49B-5E1115CE7F89}" type="presParOf" srcId="{976D647E-00CD-4195-AC5E-86A39456DAE6}" destId="{5BB51D02-D59C-421D-8883-108CD6B53AA1}" srcOrd="0" destOrd="0" presId="urn:microsoft.com/office/officeart/2018/2/layout/IconVerticalSolidList"/>
    <dgm:cxn modelId="{5DA65D0E-29F0-4118-854D-58556E7611D5}" type="presParOf" srcId="{976D647E-00CD-4195-AC5E-86A39456DAE6}" destId="{7AAD2623-AED7-4713-A1FF-36831FA70C47}" srcOrd="1" destOrd="0" presId="urn:microsoft.com/office/officeart/2018/2/layout/IconVerticalSolidList"/>
    <dgm:cxn modelId="{69761CE5-A12E-4464-AD84-5D829C82B8BE}" type="presParOf" srcId="{976D647E-00CD-4195-AC5E-86A39456DAE6}" destId="{E5705B39-EE63-4449-9E7E-589D2C629331}" srcOrd="2" destOrd="0" presId="urn:microsoft.com/office/officeart/2018/2/layout/IconVerticalSolidList"/>
    <dgm:cxn modelId="{78AF4A21-2181-4BCD-A0F8-C7604A66B787}" type="presParOf" srcId="{976D647E-00CD-4195-AC5E-86A39456DAE6}" destId="{B35F491A-7969-4011-8A15-3F484953FAE3}" srcOrd="3" destOrd="0" presId="urn:microsoft.com/office/officeart/2018/2/layout/IconVerticalSolidList"/>
    <dgm:cxn modelId="{DB389EC9-D732-4F4B-B5B8-EE5C1854E160}" type="presParOf" srcId="{B5CD95F6-1580-4DDD-8BB5-7A0318997AF1}" destId="{A660EBA3-D583-4C7E-B6D3-66FC752081CE}" srcOrd="3" destOrd="0" presId="urn:microsoft.com/office/officeart/2018/2/layout/IconVerticalSolidList"/>
    <dgm:cxn modelId="{9B238802-F7BC-44D3-9544-3E82B8501905}" type="presParOf" srcId="{B5CD95F6-1580-4DDD-8BB5-7A0318997AF1}" destId="{60F7B2CF-5041-45CE-9B0C-037250A3C146}" srcOrd="4" destOrd="0" presId="urn:microsoft.com/office/officeart/2018/2/layout/IconVerticalSolidList"/>
    <dgm:cxn modelId="{E490C870-207B-4262-B18D-31AB401F4DAF}" type="presParOf" srcId="{60F7B2CF-5041-45CE-9B0C-037250A3C146}" destId="{43F12274-F489-44C3-87C4-8F8466321D4F}" srcOrd="0" destOrd="0" presId="urn:microsoft.com/office/officeart/2018/2/layout/IconVerticalSolidList"/>
    <dgm:cxn modelId="{7CCB5529-7457-46CA-8CB3-AD3CD27E5D78}" type="presParOf" srcId="{60F7B2CF-5041-45CE-9B0C-037250A3C146}" destId="{931CF7C6-C601-40B6-89FE-3EDF90520CD4}" srcOrd="1" destOrd="0" presId="urn:microsoft.com/office/officeart/2018/2/layout/IconVerticalSolidList"/>
    <dgm:cxn modelId="{52268A57-28AE-4490-BC2F-423D62EF211A}" type="presParOf" srcId="{60F7B2CF-5041-45CE-9B0C-037250A3C146}" destId="{3FA748A4-65F9-4E91-A53C-5AB121FE3712}" srcOrd="2" destOrd="0" presId="urn:microsoft.com/office/officeart/2018/2/layout/IconVerticalSolidList"/>
    <dgm:cxn modelId="{B6E4FE86-2616-4602-84E5-9C84265E36F2}" type="presParOf" srcId="{60F7B2CF-5041-45CE-9B0C-037250A3C146}" destId="{C1E4AF47-BA8D-4CCE-B095-A6331CD144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CB69E-25C6-4ED7-BD37-0C2C65D900E0}">
      <dsp:nvSpPr>
        <dsp:cNvPr id="0" name=""/>
        <dsp:cNvSpPr/>
      </dsp:nvSpPr>
      <dsp:spPr>
        <a:xfrm>
          <a:off x="2263296" y="379121"/>
          <a:ext cx="5247143" cy="108071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09" tIns="274502" rIns="101809" bIns="2745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Understand the basic goals and programs of the Rotary Foundation</a:t>
          </a:r>
        </a:p>
      </dsp:txBody>
      <dsp:txXfrm>
        <a:off x="2263296" y="379121"/>
        <a:ext cx="5247143" cy="1080718"/>
      </dsp:txXfrm>
    </dsp:sp>
    <dsp:sp modelId="{D57298DD-6FF4-468B-8D54-1A4A1F8AC25D}">
      <dsp:nvSpPr>
        <dsp:cNvPr id="0" name=""/>
        <dsp:cNvSpPr/>
      </dsp:nvSpPr>
      <dsp:spPr>
        <a:xfrm>
          <a:off x="0" y="2562442"/>
          <a:ext cx="2269284" cy="1376467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15" tIns="106751" rIns="69415" bIns="1067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Discuss</a:t>
          </a:r>
        </a:p>
      </dsp:txBody>
      <dsp:txXfrm>
        <a:off x="0" y="2562442"/>
        <a:ext cx="2269284" cy="1376467"/>
      </dsp:txXfrm>
    </dsp:sp>
    <dsp:sp modelId="{F857B724-C9EB-4754-B0D3-1E1369BFE0A4}">
      <dsp:nvSpPr>
        <dsp:cNvPr id="0" name=""/>
        <dsp:cNvSpPr/>
      </dsp:nvSpPr>
      <dsp:spPr>
        <a:xfrm>
          <a:off x="2263309" y="1480783"/>
          <a:ext cx="5253019" cy="132154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23" tIns="274502" rIns="101923" bIns="2745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Explore funding model of RI and TRF</a:t>
          </a:r>
        </a:p>
      </dsp:txBody>
      <dsp:txXfrm>
        <a:off x="2263309" y="1480783"/>
        <a:ext cx="5253019" cy="1321545"/>
      </dsp:txXfrm>
    </dsp:sp>
    <dsp:sp modelId="{09B25C5B-8859-4C05-B606-F50C395AFC31}">
      <dsp:nvSpPr>
        <dsp:cNvPr id="0" name=""/>
        <dsp:cNvSpPr/>
      </dsp:nvSpPr>
      <dsp:spPr>
        <a:xfrm>
          <a:off x="6" y="1487203"/>
          <a:ext cx="2266572" cy="1302849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51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93" tIns="106751" rIns="69493" bIns="1067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Explore</a:t>
          </a:r>
        </a:p>
      </dsp:txBody>
      <dsp:txXfrm>
        <a:off x="6" y="1487203"/>
        <a:ext cx="2266572" cy="1302849"/>
      </dsp:txXfrm>
    </dsp:sp>
    <dsp:sp modelId="{BBA60E6F-317E-45D7-8E2B-E330A0B5533B}">
      <dsp:nvSpPr>
        <dsp:cNvPr id="0" name=""/>
        <dsp:cNvSpPr/>
      </dsp:nvSpPr>
      <dsp:spPr>
        <a:xfrm>
          <a:off x="2268082" y="2799389"/>
          <a:ext cx="5253019" cy="115281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23" tIns="274502" rIns="101923" bIns="2745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Discuss ways Rotarians are involved in foundation programs</a:t>
          </a:r>
        </a:p>
      </dsp:txBody>
      <dsp:txXfrm>
        <a:off x="2268082" y="2799389"/>
        <a:ext cx="5253019" cy="1152813"/>
      </dsp:txXfrm>
    </dsp:sp>
    <dsp:sp modelId="{418157B3-E48D-4AE4-8CEC-EF78D07250B1}">
      <dsp:nvSpPr>
        <dsp:cNvPr id="0" name=""/>
        <dsp:cNvSpPr/>
      </dsp:nvSpPr>
      <dsp:spPr>
        <a:xfrm>
          <a:off x="6" y="389631"/>
          <a:ext cx="2267334" cy="1141908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93" tIns="106751" rIns="69493" bIns="1067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Understand</a:t>
          </a:r>
        </a:p>
      </dsp:txBody>
      <dsp:txXfrm>
        <a:off x="6" y="389631"/>
        <a:ext cx="2267334" cy="1141908"/>
      </dsp:txXfrm>
    </dsp:sp>
    <dsp:sp modelId="{DB9F1B09-F5A7-4565-AF0E-471C3385CCFC}">
      <dsp:nvSpPr>
        <dsp:cNvPr id="0" name=""/>
        <dsp:cNvSpPr/>
      </dsp:nvSpPr>
      <dsp:spPr>
        <a:xfrm>
          <a:off x="2230854" y="3924698"/>
          <a:ext cx="5282191" cy="11674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633" tIns="274502" rIns="103633" bIns="2745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Reflect on ways in which members use accumulated foundation points</a:t>
          </a:r>
        </a:p>
      </dsp:txBody>
      <dsp:txXfrm>
        <a:off x="2230854" y="3924698"/>
        <a:ext cx="5282191" cy="1167435"/>
      </dsp:txXfrm>
    </dsp:sp>
    <dsp:sp modelId="{4ADCB9C7-1EFA-4501-B9DA-90C38B8EC025}">
      <dsp:nvSpPr>
        <dsp:cNvPr id="0" name=""/>
        <dsp:cNvSpPr/>
      </dsp:nvSpPr>
      <dsp:spPr>
        <a:xfrm>
          <a:off x="15435" y="3932069"/>
          <a:ext cx="2237424" cy="115392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9" tIns="106751" rIns="70659" bIns="10675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Reflect</a:t>
          </a:r>
        </a:p>
      </dsp:txBody>
      <dsp:txXfrm>
        <a:off x="15435" y="3932069"/>
        <a:ext cx="2237424" cy="1153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40B45-7300-4331-B652-3B38BF501A42}">
      <dsp:nvSpPr>
        <dsp:cNvPr id="0" name=""/>
        <dsp:cNvSpPr/>
      </dsp:nvSpPr>
      <dsp:spPr>
        <a:xfrm>
          <a:off x="19141" y="365737"/>
          <a:ext cx="5281300" cy="4871003"/>
        </a:xfrm>
        <a:prstGeom prst="ellipse">
          <a:avLst/>
        </a:prstGeom>
        <a:solidFill>
          <a:srgbClr val="00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The Rotary Foundation…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transforms your gifts into service projects that change lives both close to home and around the world</a:t>
          </a:r>
          <a:r>
            <a:rPr lang="en-US" sz="3000" b="1" kern="1200" dirty="0"/>
            <a:t>.</a:t>
          </a:r>
          <a:endParaRPr lang="en-US" sz="3000" kern="1200" dirty="0"/>
        </a:p>
      </dsp:txBody>
      <dsp:txXfrm>
        <a:off x="792569" y="1079079"/>
        <a:ext cx="3734444" cy="3444319"/>
      </dsp:txXfrm>
    </dsp:sp>
    <dsp:sp modelId="{837AC9FB-33FF-46DA-BEB5-1FD6C34BBA30}">
      <dsp:nvSpPr>
        <dsp:cNvPr id="0" name=""/>
        <dsp:cNvSpPr/>
      </dsp:nvSpPr>
      <dsp:spPr>
        <a:xfrm rot="126637">
          <a:off x="3738255" y="650825"/>
          <a:ext cx="2873937" cy="148451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3738406" y="939526"/>
        <a:ext cx="2428583" cy="890708"/>
      </dsp:txXfrm>
    </dsp:sp>
    <dsp:sp modelId="{0971A572-E584-4E5B-92B9-5C96061D0E4C}">
      <dsp:nvSpPr>
        <dsp:cNvPr id="0" name=""/>
        <dsp:cNvSpPr/>
      </dsp:nvSpPr>
      <dsp:spPr>
        <a:xfrm>
          <a:off x="6138812" y="360884"/>
          <a:ext cx="5012944" cy="4678170"/>
        </a:xfrm>
        <a:prstGeom prst="ellipse">
          <a:avLst/>
        </a:prstGeom>
        <a:solidFill>
          <a:srgbClr val="005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/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Key Take Away?</a:t>
          </a:r>
        </a:p>
      </dsp:txBody>
      <dsp:txXfrm>
        <a:off x="6872941" y="1045986"/>
        <a:ext cx="3544686" cy="3307966"/>
      </dsp:txXfrm>
    </dsp:sp>
    <dsp:sp modelId="{5B342916-E2D1-46E9-A001-4734FF17925C}">
      <dsp:nvSpPr>
        <dsp:cNvPr id="0" name=""/>
        <dsp:cNvSpPr/>
      </dsp:nvSpPr>
      <dsp:spPr>
        <a:xfrm rot="10679984">
          <a:off x="4550373" y="3647044"/>
          <a:ext cx="2970364" cy="148451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 rot="10800000">
        <a:off x="4995591" y="3936174"/>
        <a:ext cx="2525010" cy="890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14508-7FCE-48C8-8140-69B86DC46C16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DE749-B29C-4A69-89F6-BF527C47628D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7B2F8-75AA-46CF-AC2D-76170D4877DC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3192"/>
              </a:solidFill>
            </a:rPr>
            <a:t>The Rotary Foundation – founded to “DO GOOD IN THE WORLD”</a:t>
          </a:r>
        </a:p>
      </dsp:txBody>
      <dsp:txXfrm>
        <a:off x="1866111" y="690"/>
        <a:ext cx="4382288" cy="1615680"/>
      </dsp:txXfrm>
    </dsp:sp>
    <dsp:sp modelId="{5BB51D02-D59C-421D-8883-108CD6B53AA1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rgbClr val="0046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D2623-AED7-4713-A1FF-36831FA70C47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F491A-7969-4011-8A15-3F484953FAE3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Clubs use District and Global Grants to help people in need locally and globally</a:t>
          </a:r>
        </a:p>
      </dsp:txBody>
      <dsp:txXfrm>
        <a:off x="1866111" y="2020291"/>
        <a:ext cx="4382288" cy="1615680"/>
      </dsp:txXfrm>
    </dsp:sp>
    <dsp:sp modelId="{43F12274-F489-44C3-87C4-8F8466321D4F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CF7C6-C601-40B6-89FE-3EDF90520CD4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4AF47-BA8D-4CCE-B095-A6331CD14420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3192"/>
              </a:solidFill>
            </a:rPr>
            <a:t>Funding comes from Rotarians, Clubs, Districts, and friends who contribute to TRF (Annual Fund, Polio Plus, Endowment Fund)</a:t>
          </a:r>
        </a:p>
      </dsp:txBody>
      <dsp:txXfrm>
        <a:off x="1866111" y="4039891"/>
        <a:ext cx="4382288" cy="161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735DB7-9E4D-4D7D-9C4E-E20C135E816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0297127-1E13-4AA5-AC18-6841A99A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7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about-rotary/rotary-found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nLMoTtow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donat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y.rotary.org/en/rotary-direct" TargetMode="External"/><Relationship Id="rId4" Type="http://schemas.openxmlformats.org/officeDocument/2006/relationships/hyperlink" Target="http://www.rotary.org/en/donat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49275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080851"/>
            <a:ext cx="5681980" cy="2467094"/>
          </a:xfrm>
        </p:spPr>
        <p:txBody>
          <a:bodyPr/>
          <a:lstStyle/>
          <a:p>
            <a:r>
              <a:rPr lang="en-US" sz="1600" dirty="0"/>
              <a:t>Begin the session:</a:t>
            </a:r>
          </a:p>
          <a:p>
            <a:pPr marL="235572" indent="-235572">
              <a:buAutoNum type="arabicPeriod"/>
            </a:pPr>
            <a:r>
              <a:rPr lang="en-US" sz="1600" dirty="0"/>
              <a:t>Introduce self</a:t>
            </a:r>
          </a:p>
          <a:p>
            <a:pPr marL="235572" indent="-235572">
              <a:buAutoNum type="arabicPeriod"/>
            </a:pPr>
            <a:r>
              <a:rPr lang="en-US" sz="1600" dirty="0"/>
              <a:t>Describe format for the session</a:t>
            </a:r>
          </a:p>
          <a:p>
            <a:pPr lvl="1"/>
            <a:r>
              <a:rPr lang="en-US" sz="1600" b="1" dirty="0"/>
              <a:t>For the next 15 or 20 minutes or so we will address any questions you might have and clarify any confusion about the Rotary Foundation. </a:t>
            </a:r>
          </a:p>
          <a:p>
            <a:pPr marL="235572" indent="-235572">
              <a:buAutoNum type="arabicPeriod"/>
            </a:pPr>
            <a:r>
              <a:rPr lang="en-US" sz="1600" dirty="0"/>
              <a:t>Talk about what materials are available and/or where they can be found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528638"/>
            <a:ext cx="4013200" cy="2257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3885" y="3033657"/>
            <a:ext cx="5801089" cy="6018400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b="1" dirty="0"/>
              <a:t>Form Breakouts- share any grants in which your club is participating</a:t>
            </a:r>
          </a:p>
          <a:p>
            <a:pPr marL="706717" lvl="1" indent="-235572">
              <a:buAutoNum type="arabicPeriod"/>
            </a:pPr>
            <a:r>
              <a:rPr lang="en-US" sz="1600" b="1" dirty="0"/>
              <a:t>Choose spokesperson</a:t>
            </a:r>
          </a:p>
          <a:p>
            <a:pPr marL="706717" lvl="1" indent="-235572">
              <a:buAutoNum type="arabicPeriod"/>
            </a:pPr>
            <a:r>
              <a:rPr lang="en-US" sz="1600" b="1" dirty="0"/>
              <a:t>Are they district or global? </a:t>
            </a:r>
          </a:p>
          <a:p>
            <a:pPr marL="706717" lvl="1" indent="-235572">
              <a:buAutoNum type="arabicPeriod"/>
            </a:pPr>
            <a:r>
              <a:rPr lang="en-US" sz="1600" b="1" dirty="0"/>
              <a:t>Who are the primary recipients</a:t>
            </a:r>
          </a:p>
          <a:p>
            <a:pPr marL="706717" lvl="1" indent="-235572">
              <a:buAutoNum type="arabicPeriod"/>
            </a:pPr>
            <a:r>
              <a:rPr lang="en-US" sz="1600" b="1" dirty="0"/>
              <a:t>Does it address an area of focus? Which one?</a:t>
            </a:r>
          </a:p>
          <a:p>
            <a:pPr marL="706717" lvl="1" indent="-235572">
              <a:buAutoNum type="arabicPeriod"/>
            </a:pPr>
            <a:r>
              <a:rPr lang="en-US" sz="1600" b="1" dirty="0"/>
              <a:t>Share with each other – choose one to share</a:t>
            </a:r>
          </a:p>
          <a:p>
            <a:pPr marL="471145" lvl="1"/>
            <a:endParaRPr lang="en-US" sz="1600" dirty="0"/>
          </a:p>
          <a:p>
            <a:pPr marL="235572" indent="-235572">
              <a:buAutoNum type="arabicPeriod"/>
            </a:pPr>
            <a:r>
              <a:rPr lang="en-US" sz="1400" dirty="0"/>
              <a:t>Humanitarian Grants are categorized into District and Global. The funding is allocated for District and Global Grants differently. </a:t>
            </a:r>
          </a:p>
          <a:p>
            <a:pPr lvl="1"/>
            <a:r>
              <a:rPr lang="en-US" sz="1400" dirty="0"/>
              <a:t>District Grants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Local or international activities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Local decision making, broader guidelines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Smaller activities and projects</a:t>
            </a:r>
          </a:p>
          <a:p>
            <a:pPr lvl="1"/>
            <a:r>
              <a:rPr lang="en-US" sz="1400" dirty="0"/>
              <a:t>Global Grants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Align with one of the Areas of Focus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Long term, sustainable benefits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Measurable results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Budgets of at least $30,000</a:t>
            </a:r>
          </a:p>
          <a:p>
            <a:pPr marL="235572" indent="-235572">
              <a:buAutoNum type="arabicPeriod"/>
            </a:pPr>
            <a:r>
              <a:rPr lang="en-US" sz="1400" dirty="0"/>
              <a:t>Educational Programs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VTT – Vocational Training Teams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Global Scholarships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Peace Fellowships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400" dirty="0"/>
              <a:t>District Scholarships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9225" y="228600"/>
            <a:ext cx="4371975" cy="245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3496" y="2897088"/>
            <a:ext cx="6328996" cy="6171780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Show a sample schematic for how the contributions flow through the funding cycle. It illustrates how one district is set up (#3)</a:t>
            </a:r>
          </a:p>
          <a:p>
            <a:pPr marL="235572" indent="-235572">
              <a:buAutoNum type="arabicPeriod"/>
            </a:pPr>
            <a:r>
              <a:rPr lang="en-US" sz="1600" b="1" dirty="0"/>
              <a:t>BRIEFLY</a:t>
            </a:r>
            <a:r>
              <a:rPr lang="en-US" sz="1600" dirty="0"/>
              <a:t> DESCRIBE THE WAY IN WHICH MONEY FLOWS THROUGH THE FOUNDATION TO FUND PROGRAMS. You may include the following information in your description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600" dirty="0"/>
              <a:t>Contributions to TRF are made to the Annual Fund if not otherwise indicated.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600" dirty="0"/>
              <a:t>TRF holds (invests) the funds for three (3) years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600" dirty="0"/>
              <a:t>After three years 50% of the original investment goes back to the district (DDF) and 50% goes to the World Fund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600" dirty="0"/>
              <a:t>Funds are then used for foundation related programming both community and global</a:t>
            </a:r>
          </a:p>
          <a:p>
            <a:pPr marL="235572" indent="-235572">
              <a:buAutoNum type="arabicPeriod"/>
            </a:pPr>
            <a:r>
              <a:rPr lang="en-US" sz="1600" dirty="0"/>
              <a:t>Each district determines how to distribute their District Designated Funds - DDF. (One example is given on the slide).</a:t>
            </a:r>
          </a:p>
          <a:p>
            <a:pPr marL="235572" indent="-235572">
              <a:buAutoNum type="arabicPeriod"/>
            </a:pPr>
            <a:r>
              <a:rPr lang="en-US" sz="1600" dirty="0"/>
              <a:t>Participants should contact their District Foundation/Grant committee to determine how funds are sed in their district</a:t>
            </a:r>
          </a:p>
          <a:p>
            <a:pPr marL="235572" indent="-235572">
              <a:buAutoNum type="arabicPeriod"/>
            </a:pPr>
            <a:r>
              <a:rPr lang="en-US" sz="1600" dirty="0"/>
              <a:t>Multiplier effect – individual contributions are combined to realize impacts that no one individual could possibly have.</a:t>
            </a:r>
          </a:p>
          <a:p>
            <a:pPr marL="235572" indent="-235572">
              <a:buAutoNum type="arabicPeriod"/>
            </a:pPr>
            <a:r>
              <a:rPr lang="en-US" sz="1600" dirty="0"/>
              <a:t>Rotarians pledge to “Do Good in the World” is increased by the impact the Foundation can have.</a:t>
            </a:r>
          </a:p>
          <a:p>
            <a:pPr marL="235572" indent="-235572">
              <a:buAutoNum type="arabicPeriod"/>
            </a:pPr>
            <a:r>
              <a:rPr lang="en-US" sz="1600" dirty="0"/>
              <a:t>Encourage participants to peruse the Foundation website to discover how TRF lives up to its promise </a:t>
            </a:r>
            <a:r>
              <a:rPr lang="en-US" sz="1600" dirty="0">
                <a:latin typeface="Calibri" panose="020F0502020204030204" pitchFamily="34" charset="0"/>
                <a:hlinkClick r:id="rId3"/>
              </a:rPr>
              <a:t>https://www.rotary.org/en/about-rotary/rotary-foundation</a:t>
            </a:r>
            <a:r>
              <a:rPr lang="en-US" sz="1600" dirty="0">
                <a:latin typeface="Calibri" panose="020F0502020204030204" pitchFamily="34" charset="0"/>
              </a:rPr>
              <a:t> - </a:t>
            </a:r>
            <a:r>
              <a:rPr lang="en-US" sz="1600" dirty="0"/>
              <a:t> </a:t>
            </a:r>
          </a:p>
          <a:p>
            <a:pPr marL="235572" indent="-235572">
              <a:buAutoNum type="arabicPeriod"/>
            </a:pPr>
            <a:endParaRPr lang="en-US" sz="1600" b="1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marL="235572" indent="-235572">
              <a:buAutoNum type="arabicPeriod"/>
            </a:pPr>
            <a:endParaRPr lang="en-US" sz="1600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5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341313"/>
            <a:ext cx="4629150" cy="260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3139896"/>
            <a:ext cx="5681980" cy="5777526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Rotarians donate their time and financial support for selfless reasons – Service Above Self.</a:t>
            </a:r>
          </a:p>
          <a:p>
            <a:pPr marL="235572" indent="-235572">
              <a:buAutoNum type="arabicPeriod"/>
            </a:pPr>
            <a:r>
              <a:rPr lang="en-US" sz="1600" dirty="0"/>
              <a:t>The Rotary Foundation has many recognition levels both at the Individual and Club level to show appreciation for this support. Examples of recognition levels depicted on slide. </a:t>
            </a:r>
          </a:p>
          <a:p>
            <a:r>
              <a:rPr lang="en-US" sz="1100" dirty="0"/>
              <a:t>	INDIVIDUAL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Rotary Foundation Sustaining Member  ($100/year)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Benefactor – Endowment Fund in Will ($1000)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Paul Harris Fellow ($1000)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Multiple Paul Harris Fellow (each additional $1000)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Paul Harris Society ($1000/year)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Bequest Society (Future gifts of $10,000+)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Major Donor ($10,000 +)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Arch </a:t>
            </a:r>
            <a:r>
              <a:rPr lang="en-US" sz="1100" dirty="0" err="1"/>
              <a:t>Klumpf</a:t>
            </a:r>
            <a:r>
              <a:rPr lang="en-US" sz="1100" dirty="0"/>
              <a:t> ($250,000)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Legacy Society ($1 million)</a:t>
            </a:r>
          </a:p>
          <a:p>
            <a:endParaRPr lang="en-US" sz="1100" dirty="0"/>
          </a:p>
          <a:p>
            <a:r>
              <a:rPr lang="en-US" sz="1100" dirty="0"/>
              <a:t>	CLUB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100% Paul Harris Fellow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100% Paul Harris Society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100% Rotary’s Promise – All members support Endowment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100" dirty="0"/>
              <a:t>Every Rotarian Every Year - EREY</a:t>
            </a:r>
          </a:p>
          <a:p>
            <a:pPr lvl="1"/>
            <a:endParaRPr lang="en-US" sz="1600" dirty="0"/>
          </a:p>
          <a:p>
            <a:pPr marL="353358" indent="-353358">
              <a:buAutoNum type="arabicPeriod" startAt="3"/>
            </a:pPr>
            <a:r>
              <a:rPr lang="en-US" sz="1600" dirty="0"/>
              <a:t>Have YouTube Video open in another tab. Share screen and optimize sound in screensharing. Show video “Rotary Foundation Recognition Points” which shows how points are accumulated and used. (</a:t>
            </a:r>
            <a:r>
              <a:rPr lang="en-US" sz="1600" dirty="0">
                <a:hlinkClick r:id="rId3"/>
              </a:rPr>
              <a:t>https://www.youtube.com/watch?v=PlnLMoTtowA</a:t>
            </a:r>
            <a:r>
              <a:rPr lang="en-US" sz="1600" dirty="0"/>
              <a:t>)</a:t>
            </a:r>
          </a:p>
          <a:p>
            <a:pPr marL="353358" indent="-353358">
              <a:buAutoNum type="arabicPeriod" startAt="3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73088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0769" y="3988853"/>
            <a:ext cx="5681980" cy="3696712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Share the foundation resource. </a:t>
            </a:r>
          </a:p>
          <a:p>
            <a:pPr lvl="1"/>
            <a:r>
              <a:rPr lang="en-US" sz="1600" b="1" dirty="0"/>
              <a:t>The Rotary Foundation Reference Guide provides a lot of information about grants, programs and all things Foundation.</a:t>
            </a:r>
          </a:p>
          <a:p>
            <a:pPr marL="235572" indent="-235572">
              <a:buAutoNum type="arabicPeriod"/>
            </a:pPr>
            <a:r>
              <a:rPr lang="en-US" sz="1600" dirty="0"/>
              <a:t>It can be downloaded at: https://my.rotary.org/en/document/rotary-foundation-reference-guide.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427038"/>
            <a:ext cx="5267325" cy="2962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3461" y="3666826"/>
            <a:ext cx="6328996" cy="1907946"/>
          </a:xfrm>
        </p:spPr>
        <p:txBody>
          <a:bodyPr/>
          <a:lstStyle/>
          <a:p>
            <a:pPr marL="235572" indent="-235572">
              <a:buAutoNum type="arabicPeriod"/>
            </a:pPr>
            <a:endParaRPr lang="en-US" sz="1600" b="1" dirty="0"/>
          </a:p>
          <a:p>
            <a:pPr marL="235572" indent="-235572">
              <a:buAutoNum type="arabicPeriod"/>
            </a:pPr>
            <a:r>
              <a:rPr lang="en-US" sz="1600" dirty="0"/>
              <a:t>Ask the group to reflect on what they learned about the foundation.</a:t>
            </a:r>
          </a:p>
          <a:p>
            <a:pPr lvl="1"/>
            <a:r>
              <a:rPr lang="en-US" sz="1600" b="1" dirty="0"/>
              <a:t>What is something you discovered about the Rotary Foundation that you can take back to your club. Using your Virtual Hand and unmute to offer your thoughts. </a:t>
            </a:r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016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1056568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Summarize the session and online experience.</a:t>
            </a:r>
          </a:p>
          <a:p>
            <a:pPr marL="235572" indent="-235572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309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3918668"/>
            <a:ext cx="5681980" cy="4164054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Share/Review information about founder Archibald </a:t>
            </a:r>
            <a:r>
              <a:rPr lang="en-US" sz="1600" dirty="0" err="1"/>
              <a:t>Klumpf</a:t>
            </a:r>
            <a:r>
              <a:rPr lang="en-US" sz="1600" dirty="0"/>
              <a:t> and the beginnings of The Rotary Foundation.</a:t>
            </a:r>
          </a:p>
          <a:p>
            <a:pPr marL="235572" indent="-235572">
              <a:buAutoNum type="arabicPeriod"/>
            </a:pPr>
            <a:endParaRPr lang="en-US" sz="1600" dirty="0"/>
          </a:p>
          <a:p>
            <a:pPr algn="l"/>
            <a:r>
              <a:rPr lang="en-US" sz="1600" b="1" i="0" dirty="0">
                <a:solidFill>
                  <a:srgbClr val="000000"/>
                </a:solidFill>
                <a:effectLst/>
                <a:latin typeface="-apple-system"/>
              </a:rPr>
              <a:t>2. Value of $26.50 from 1917 to 2022</a:t>
            </a: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-apple-system"/>
              </a:rPr>
              <a:t>	$26.50 in 1917 is equivalent in purchasing power to 	about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-apple-system"/>
              </a:rPr>
              <a:t>$575.44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-apple-system"/>
              </a:rPr>
              <a:t>today, an increase of $548.94 over 105 	years. The dollar had an average inflation rate of 2.97% 	per year between 1917 and today, producing a 	cumulative price increase of 2,071.47%.</a:t>
            </a:r>
          </a:p>
          <a:p>
            <a:pPr lvl="1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44500"/>
            <a:ext cx="5634038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621" y="4170151"/>
            <a:ext cx="5681980" cy="1754502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Clarify the differences between Rotary International and The Rotary Foundation using the bullet point on the slide.</a:t>
            </a:r>
          </a:p>
          <a:p>
            <a:pPr marL="706717" lvl="1" indent="-235572">
              <a:buAutoNum type="arabicPeriod"/>
            </a:pPr>
            <a:r>
              <a:rPr lang="en-US" sz="1600" dirty="0"/>
              <a:t>501c3 vs 501c4</a:t>
            </a:r>
          </a:p>
          <a:p>
            <a:pPr marL="235572" indent="-235572">
              <a:buAutoNum type="arabicPeriod"/>
            </a:pPr>
            <a:r>
              <a:rPr lang="en-US" sz="1600" dirty="0"/>
              <a:t>Point out that The Rotary Foundation is considered a 4-STAR Charity which is the highest level given by Charity Navigator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55625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150829"/>
            <a:ext cx="5681980" cy="3696712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Review and discuss the funding model referring to some of the poll responses. </a:t>
            </a:r>
          </a:p>
          <a:p>
            <a:pPr marL="235572" indent="-235572">
              <a:buAutoNum type="arabicPeriod"/>
            </a:pPr>
            <a:r>
              <a:rPr lang="en-US" sz="1600" dirty="0"/>
              <a:t>Walk the group through the route the money (DUES vs. CONTRIBUTIONS) takes to the respective organizations. 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600" dirty="0"/>
              <a:t>Funding of RI is through membership dues while the Rotary Foundation is  financed through voluntary contributions.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600" dirty="0"/>
              <a:t>IRS requires separation between Rotary International and The Rotary Foundation. The two organizations have different tax status’s defined by IRS</a:t>
            </a:r>
          </a:p>
          <a:p>
            <a:pPr marL="235572" indent="-235572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55625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156103"/>
            <a:ext cx="5681980" cy="3015902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Point out the three separate funds to which donations go when contributed to The Rotary Foundation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600" dirty="0"/>
              <a:t>Annual Fund – comparable to a “checking account” 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600" dirty="0"/>
              <a:t>Endowment Fund – much like a “savings account” that accrues interest which provides perpetual support to Rotary programs supplementing Annual Fund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sz="1600" dirty="0"/>
              <a:t>Polio Plus – restricted fund goes directly to eradication of polio</a:t>
            </a:r>
          </a:p>
          <a:p>
            <a:pPr marL="235572" indent="-235572">
              <a:buAutoNum type="arabicPeriod"/>
            </a:pPr>
            <a:r>
              <a:rPr lang="en-US" sz="1600" dirty="0"/>
              <a:t>Let participants know that the specifics of how the money flows is further described in Part 2 – Targeted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1674195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Launch the poll shown on the slide. Use the results of the poll as a basis for a discussion. </a:t>
            </a:r>
          </a:p>
          <a:p>
            <a:pPr marL="235572" indent="-235572">
              <a:buAutoNum type="arabicPeriod"/>
            </a:pPr>
            <a:r>
              <a:rPr lang="en-US" sz="1600" dirty="0"/>
              <a:t>Review the ways in which individual Rotarians contribute to the Rotary Foundation by commenting on the results of the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374650"/>
            <a:ext cx="5632450" cy="31686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FA4593E-4A27-4198-8838-27431C58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3888976"/>
            <a:ext cx="5681980" cy="4810344"/>
          </a:xfrm>
        </p:spPr>
        <p:txBody>
          <a:bodyPr/>
          <a:lstStyle/>
          <a:p>
            <a:pPr marL="353358" indent="-353358">
              <a:buAutoNum type="arabicPeriod"/>
            </a:pPr>
            <a:r>
              <a:rPr lang="en-US" sz="1600" dirty="0"/>
              <a:t>Engage the participants by taking them to The Rotary Foundation Website. (</a:t>
            </a:r>
            <a:r>
              <a:rPr lang="en-US" sz="1600" dirty="0">
                <a:hlinkClick r:id="rId3"/>
              </a:rPr>
              <a:t>https://www.rotary.org/en/donate</a:t>
            </a:r>
            <a:r>
              <a:rPr lang="en-US" sz="1600" dirty="0"/>
              <a:t>)</a:t>
            </a:r>
          </a:p>
          <a:p>
            <a:pPr marL="824503" lvl="1" indent="-353358">
              <a:buFont typeface="Arial" panose="020B0604020202020204" pitchFamily="34" charset="0"/>
              <a:buChar char="•"/>
            </a:pPr>
            <a:r>
              <a:rPr lang="en-US" sz="1600" dirty="0"/>
              <a:t>Direct them to open another tab on their browser or on their phone and log into </a:t>
            </a:r>
            <a:r>
              <a:rPr lang="en-US" sz="1600" dirty="0">
                <a:hlinkClick r:id="rId4"/>
              </a:rPr>
              <a:t>www.rotary.org/en/donate</a:t>
            </a:r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FOR TWO DAY EVENT -  Present website and encourage folks to access it before the next day and explore it.  Introduce the next day’s session by asking how folks discovered. Continue with number 2</a:t>
            </a:r>
          </a:p>
          <a:p>
            <a:pPr marL="353358" indent="-353358">
              <a:buAutoNum type="arabicPeriod" startAt="2"/>
            </a:pPr>
            <a:r>
              <a:rPr lang="en-US" sz="1600" dirty="0"/>
              <a:t>Scroll down to the Rotary Direct box and click on that link to illustrate how to donate through the foundation using Rotary Direct. (</a:t>
            </a: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Direct | My Rotary</a:t>
            </a:r>
            <a:r>
              <a:rPr lang="en-US" sz="1600" dirty="0"/>
              <a:t> )</a:t>
            </a:r>
          </a:p>
          <a:p>
            <a:pPr marL="765610" lvl="1" indent="-294465">
              <a:buFont typeface="Arial" panose="020B0604020202020204" pitchFamily="34" charset="0"/>
              <a:buChar char="•"/>
            </a:pPr>
            <a:r>
              <a:rPr lang="en-US" sz="1600" dirty="0"/>
              <a:t>Provide directions for the participants to navigate the through the website along with you</a:t>
            </a:r>
          </a:p>
          <a:p>
            <a:pPr marL="353358" indent="-353358">
              <a:buFontTx/>
              <a:buAutoNum type="arabicPeriod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8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7700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086684"/>
            <a:ext cx="5681980" cy="3696712"/>
          </a:xfrm>
        </p:spPr>
        <p:txBody>
          <a:bodyPr/>
          <a:lstStyle/>
          <a:p>
            <a:pPr marL="235572" indent="-235572">
              <a:buAutoNum type="arabicPeriod"/>
            </a:pPr>
            <a:r>
              <a:rPr lang="en-US" sz="1600" dirty="0"/>
              <a:t>Have the participants to use the </a:t>
            </a:r>
            <a:r>
              <a:rPr lang="en-US" sz="1600" b="1" dirty="0"/>
              <a:t>ANNOTATION TOOLS</a:t>
            </a:r>
            <a:r>
              <a:rPr lang="en-US" sz="1600" dirty="0"/>
              <a:t> and put a circle around the most recently added Area of Focus. Use their choices as a basis for discussion of the Seven Areas of Focus. </a:t>
            </a:r>
          </a:p>
          <a:p>
            <a:pPr marL="706717" lvl="1" indent="-235572">
              <a:buAutoNum type="arabicPeriod"/>
            </a:pPr>
            <a:r>
              <a:rPr lang="en-US" sz="1600" dirty="0"/>
              <a:t>What’s an example of a project that you are aware of in which your club or another club participate? Into what area of focus does it fall? 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sz="1600" dirty="0"/>
              <a:t>Briefly delineate the SEVEN Areas of Focus on which Global Grants and District Grants are based.</a:t>
            </a:r>
          </a:p>
          <a:p>
            <a:pPr marL="235572" indent="-235572">
              <a:buAutoNum type="arabicPeriod"/>
            </a:pPr>
            <a:r>
              <a:rPr lang="en-US" sz="1600" dirty="0"/>
              <a:t>Point out that “Supporting the Environment” was added in July 2020 as the 7</a:t>
            </a:r>
            <a:r>
              <a:rPr lang="en-US" sz="1600" baseline="30000" dirty="0"/>
              <a:t>th</a:t>
            </a:r>
            <a:r>
              <a:rPr lang="en-US" sz="1600" dirty="0"/>
              <a:t> Area of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97127-1E13-4AA5-AC18-6841A99A80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8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812D-7B10-4134-A679-A48C6C074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C1A1B-4B3D-4B26-B084-D629B2EFF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69BA1-5DAE-4C42-904D-D20A4657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3881-A96B-4B3F-BCEA-9F158BC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D2FC-3C11-474C-AE68-56C75F79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2A5C-EEBA-4BF4-9A87-211FA596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8320D-2A7D-4A1C-8AA4-BD58DF40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94EAF-A21F-43B3-83EA-E17D8DB3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D481A-1984-425B-8CDE-7B88784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FB59-A90F-4C5D-B9C4-675B04C7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DCFB7A-50A9-4DE9-8ABB-702914FC5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1DAA-CDDA-4502-AE98-15EB5CF79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AE0E2-EB98-45CD-BA61-E65014A7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9D8-7223-480F-BEB1-98C3BFB5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A257-1791-4F8E-8A2E-3DBF7330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5430-ECD0-4765-AB27-3BDDFD0B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EB75-155F-49D3-8FED-B4D4EC4C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AF64C-7595-4582-B2BD-799BF54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4CE1-2898-4CB3-900D-C3478129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EA2F0-7E89-413F-B099-6BBCDB7B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8342-61B9-4C93-94E3-4547B7BA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E6426-CE31-4D07-82CF-D84644B7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19C0-7140-41DC-A8AB-BB549F50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4EB4-B05C-4452-B8FC-F91E549C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61F43-8470-4152-A0AE-934021C9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25D4-7D8D-47E2-869B-5E76DCBC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0521-2727-4CCC-AA51-FE2E11AB0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17C03-03EE-40CA-AD14-11BBBE369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3EA0F-AAFC-406B-A447-E88F87C3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4F9D4-7C2C-4B1D-BC1C-487651EE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89AD6-727A-4901-B4F4-7C59577A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F6E7-F274-4811-9686-701C6518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DFAD-D48E-46E1-8155-891811220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2040B-7F88-4FDA-89BE-B38D2FB91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5A9A8-795C-4395-985A-E5AA34076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15A25-08ED-46FE-8382-EC394BDB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3A110-F6C6-4EDB-BBD7-D876E868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B393D-898D-4175-8471-F0B5A2FF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F11E3-D6FB-4D4C-AA9A-541D587F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B7E1-F58D-4582-B249-03D7665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D356C-AF04-40C7-8F04-5992267B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137F-4BDA-43D6-B370-B21132F2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FB11E-ED78-4516-ADE9-B3F3E5D5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1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BA817-26A0-4C18-8BDB-9B47EF57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4DC51-DBA8-4B35-BAD1-1D8DDA3F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1C606-A890-474D-859A-069BB5F8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BD4-7C1F-4105-9965-851BC242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33E8-C9B4-44F2-8742-2E2715B7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7E71D-4B81-497A-9EEE-8D8E3E23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AEA8A-481E-4B70-8899-FE6431C5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B7D63-A857-4464-B6FE-D46918C9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047E-1564-4496-AB8B-D5754D88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6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86EE-F3CA-4165-BA0C-EA77DB2C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73E1E-8D05-43DB-882D-B17B83F9D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2B91E-FE35-4EF6-8F23-D69DD7CF4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416AD-F770-4F87-A451-B2758B4E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8E286-1B18-4D8B-AB1E-96BDCE5A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5E9DD-0A62-4352-8184-021B838D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D1D13-3A33-49AF-B1CF-D26954AA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3F93-017F-44FF-BBDE-E6136D0E9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BDD9-2A53-4674-AEA6-9FFA57E34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FF43-1084-45C5-8AEF-A4F1D4AEF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C07F-2154-4CAC-BBC7-4C0946BBA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PlnLMoTtowA" TargetMode="External"/><Relationship Id="rId4" Type="http://schemas.openxmlformats.org/officeDocument/2006/relationships/image" Target="https://www.rotary1730.org/Portals/0/District/Courrier%20du%20District/201711/Images/dee43722-7211-429a-a22c-26eb5becd224-fondationpin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tary.org/en/dona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7314-5F58-44E8-A9F2-7F473D48F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71" y="3686752"/>
            <a:ext cx="11005458" cy="1798226"/>
          </a:xfrm>
        </p:spPr>
        <p:txBody>
          <a:bodyPr anchor="b"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Our Foundation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RLI - Part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762C89-0B8D-47F9-B762-70F4787FBC1C}"/>
              </a:ext>
            </a:extLst>
          </p:cNvPr>
          <p:cNvGrpSpPr/>
          <p:nvPr/>
        </p:nvGrpSpPr>
        <p:grpSpPr>
          <a:xfrm>
            <a:off x="1020857" y="370118"/>
            <a:ext cx="10150285" cy="1865219"/>
            <a:chOff x="1020856" y="886868"/>
            <a:chExt cx="10150285" cy="1865219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C1A94E0-A806-49BA-BE8B-7EDE504F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56" y="903285"/>
              <a:ext cx="10150285" cy="1848802"/>
            </a:xfrm>
            <a:prstGeom prst="rect">
              <a:avLst/>
            </a:prstGeom>
          </p:spPr>
        </p:pic>
        <p:pic>
          <p:nvPicPr>
            <p:cNvPr id="4" name="Picture 3" descr="A sign on a pole&#10;&#10;Description automatically generated">
              <a:extLst>
                <a:ext uri="{FF2B5EF4-FFF2-40B4-BE49-F238E27FC236}">
                  <a16:creationId xmlns:a16="http://schemas.microsoft.com/office/drawing/2014/main" id="{6C7D0342-2AD8-4141-8D04-06C37694B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93" y="886868"/>
              <a:ext cx="1865219" cy="1865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01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7EDED-48E9-4829-85F0-CC415747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00" y="354959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solidFill>
                  <a:srgbClr val="00518E"/>
                </a:solidFill>
                <a:latin typeface="+mn-lt"/>
              </a:rPr>
              <a:t>Rotary Foundation Programs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3D5F8-DDED-4A62-82AD-185AAB00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682" y="758283"/>
            <a:ext cx="2272673" cy="5038657"/>
          </a:xfrm>
          <a:solidFill>
            <a:srgbClr val="FFC000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518E"/>
                </a:solidFill>
              </a:rPr>
              <a:t>GRANTS</a:t>
            </a:r>
          </a:p>
          <a:p>
            <a:pPr lvl="1"/>
            <a:r>
              <a:rPr lang="en-US" sz="3200" dirty="0">
                <a:solidFill>
                  <a:srgbClr val="00518E"/>
                </a:solidFill>
              </a:rPr>
              <a:t>District</a:t>
            </a:r>
          </a:p>
          <a:p>
            <a:pPr lvl="1"/>
            <a:r>
              <a:rPr lang="en-US" sz="3200" dirty="0">
                <a:solidFill>
                  <a:srgbClr val="00518E"/>
                </a:solidFill>
              </a:rPr>
              <a:t>Global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24CB2D4-E5F4-4651-9CB5-5B9C14386841}"/>
              </a:ext>
            </a:extLst>
          </p:cNvPr>
          <p:cNvSpPr txBox="1">
            <a:spLocks/>
          </p:cNvSpPr>
          <p:nvPr/>
        </p:nvSpPr>
        <p:spPr>
          <a:xfrm>
            <a:off x="8274705" y="1463039"/>
            <a:ext cx="3018487" cy="430044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518E"/>
                </a:solidFill>
              </a:rPr>
              <a:t>EDUCATION</a:t>
            </a:r>
          </a:p>
          <a:p>
            <a:pPr lvl="1"/>
            <a:r>
              <a:rPr lang="en-US" sz="2800" dirty="0">
                <a:solidFill>
                  <a:srgbClr val="00518E"/>
                </a:solidFill>
              </a:rPr>
              <a:t>Vocational Training Teams</a:t>
            </a:r>
          </a:p>
          <a:p>
            <a:pPr lvl="1"/>
            <a:r>
              <a:rPr lang="en-US" sz="2800" dirty="0">
                <a:solidFill>
                  <a:srgbClr val="00518E"/>
                </a:solidFill>
              </a:rPr>
              <a:t>Global Scholarships</a:t>
            </a:r>
          </a:p>
          <a:p>
            <a:pPr lvl="1"/>
            <a:r>
              <a:rPr lang="en-US" sz="2800" dirty="0">
                <a:solidFill>
                  <a:srgbClr val="00518E"/>
                </a:solidFill>
              </a:rPr>
              <a:t>Peace Fellowships</a:t>
            </a:r>
          </a:p>
          <a:p>
            <a:pPr lvl="1"/>
            <a:r>
              <a:rPr lang="en-US" sz="2800" dirty="0">
                <a:solidFill>
                  <a:srgbClr val="00518E"/>
                </a:solidFill>
              </a:rPr>
              <a:t>District Scholarships</a:t>
            </a:r>
          </a:p>
        </p:txBody>
      </p:sp>
      <p:pic>
        <p:nvPicPr>
          <p:cNvPr id="16" name="Picture 15" descr="A picture containing person, outdoor, group, people&#10;&#10;Description automatically generated">
            <a:extLst>
              <a:ext uri="{FF2B5EF4-FFF2-40B4-BE49-F238E27FC236}">
                <a16:creationId xmlns:a16="http://schemas.microsoft.com/office/drawing/2014/main" id="{78D8A9BC-9A5D-4CD2-ACAC-130A3A88A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8237" b="6601"/>
          <a:stretch/>
        </p:blipFill>
        <p:spPr>
          <a:xfrm>
            <a:off x="668700" y="3045908"/>
            <a:ext cx="4215075" cy="3131879"/>
          </a:xfrm>
          <a:prstGeom prst="rect">
            <a:avLst/>
          </a:prstGeom>
        </p:spPr>
      </p:pic>
      <p:pic>
        <p:nvPicPr>
          <p:cNvPr id="17" name="Picture 16" descr="A picture containing text, outdoor, drink&#10;&#10;Description automatically generated">
            <a:extLst>
              <a:ext uri="{FF2B5EF4-FFF2-40B4-BE49-F238E27FC236}">
                <a16:creationId xmlns:a16="http://schemas.microsoft.com/office/drawing/2014/main" id="{134B5F6C-6B4E-4C09-88A1-1A7FAA2EE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7" b="23647"/>
          <a:stretch/>
        </p:blipFill>
        <p:spPr>
          <a:xfrm>
            <a:off x="5765180" y="2497874"/>
            <a:ext cx="2040674" cy="31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4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F3435E-2616-4934-A720-1AC4D75E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Rotary International Strategic Plan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886E93E-85FE-4E21-94F7-F5FAC43E9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552293"/>
              </p:ext>
            </p:extLst>
          </p:nvPr>
        </p:nvGraphicFramePr>
        <p:xfrm>
          <a:off x="596463" y="551972"/>
          <a:ext cx="10999072" cy="539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999E358-0D8C-41BB-9873-150620F596D6}"/>
              </a:ext>
            </a:extLst>
          </p:cNvPr>
          <p:cNvSpPr txBox="1"/>
          <p:nvPr/>
        </p:nvSpPr>
        <p:spPr>
          <a:xfrm>
            <a:off x="52414" y="-32815"/>
            <a:ext cx="1208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</a:t>
            </a:r>
            <a:r>
              <a:rPr lang="en-US" sz="3200" b="1" u="sng" dirty="0">
                <a:solidFill>
                  <a:schemeClr val="bg1"/>
                </a:solidFill>
              </a:rPr>
              <a:t>ANNUAL FUND</a:t>
            </a:r>
            <a:r>
              <a:rPr lang="en-US" sz="3200" b="1" dirty="0">
                <a:solidFill>
                  <a:schemeClr val="bg1"/>
                </a:solidFill>
              </a:rPr>
              <a:t> IS THE ENGINE THAT DRIVES OUR DISTRICT GIVING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DA3BFB8-CA4A-435D-8B13-7189830077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9"/>
          <a:stretch/>
        </p:blipFill>
        <p:spPr>
          <a:xfrm>
            <a:off x="597561" y="551960"/>
            <a:ext cx="11024182" cy="55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5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tary International : tout ce que vous avez toujours voulu savoir sur...">
            <a:extLst>
              <a:ext uri="{FF2B5EF4-FFF2-40B4-BE49-F238E27FC236}">
                <a16:creationId xmlns:a16="http://schemas.microsoft.com/office/drawing/2014/main" id="{8AB85BE0-52E0-4EB8-B91F-72DD0699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84" y="1765040"/>
            <a:ext cx="6169432" cy="32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F0F203-C3D8-4E7C-9253-88D7453B50B4}"/>
              </a:ext>
            </a:extLst>
          </p:cNvPr>
          <p:cNvSpPr txBox="1"/>
          <p:nvPr/>
        </p:nvSpPr>
        <p:spPr>
          <a:xfrm>
            <a:off x="388938" y="349804"/>
            <a:ext cx="10712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3192"/>
                </a:solidFill>
              </a:rPr>
              <a:t>Recognition</a:t>
            </a:r>
            <a:r>
              <a:rPr lang="en-US" sz="8800" dirty="0">
                <a:solidFill>
                  <a:srgbClr val="003192"/>
                </a:solidFill>
              </a:rPr>
              <a:t> </a:t>
            </a:r>
            <a:r>
              <a:rPr lang="en-US" sz="8800" b="1" dirty="0">
                <a:solidFill>
                  <a:srgbClr val="003192"/>
                </a:solidFill>
              </a:rPr>
              <a:t>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5CD08-595E-416D-8179-1A476739E296}"/>
              </a:ext>
            </a:extLst>
          </p:cNvPr>
          <p:cNvSpPr txBox="1"/>
          <p:nvPr/>
        </p:nvSpPr>
        <p:spPr>
          <a:xfrm>
            <a:off x="388938" y="5489846"/>
            <a:ext cx="1159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192"/>
                </a:solidFill>
              </a:rPr>
              <a:t>VIEW VIDEO – </a:t>
            </a:r>
            <a:r>
              <a:rPr lang="en-US" sz="4000" b="1" dirty="0">
                <a:solidFill>
                  <a:srgbClr val="00319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Foundation Recognition Points </a:t>
            </a:r>
            <a:endParaRPr lang="en-US" sz="40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6697525" cy="1877811"/>
          </a:xfrm>
          <a:prstGeom prst="rect">
            <a:avLst/>
          </a:prstGeom>
          <a:solidFill>
            <a:srgbClr val="2F6BB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AFD27-E937-4292-89F8-4CA7294B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Resources for Rotarians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2480956"/>
            <a:ext cx="4405512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175BC1AC-7AE8-495D-B872-170E7325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21" y="2826284"/>
            <a:ext cx="4405512" cy="3181754"/>
          </a:xfrm>
          <a:solidFill>
            <a:srgbClr val="00518E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https://my.rotary.org/en/document/rotary-foundation-reference-guide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2480956"/>
            <a:ext cx="2115455" cy="1898903"/>
          </a:xfrm>
          <a:prstGeom prst="rect">
            <a:avLst/>
          </a:prstGeom>
          <a:solidFill>
            <a:srgbClr val="0B63C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29023"/>
            <a:ext cx="2107363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834D9FF9-DF90-4FF1-BE50-6F46024CE9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400"/>
          <a:stretch/>
        </p:blipFill>
        <p:spPr>
          <a:xfrm>
            <a:off x="7308214" y="438460"/>
            <a:ext cx="4424865" cy="59606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9BB8AA-5466-408B-B194-DA31AAEA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19400"/>
            <a:ext cx="11906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6CA79844-0AD5-4ED2-ACA6-788EB0EC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49" y="4500175"/>
            <a:ext cx="2107363" cy="18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3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F3435E-2616-4934-A720-1AC4D75E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Rotary International Strategic Plan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886E93E-85FE-4E21-94F7-F5FAC43E96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6463" y="551972"/>
          <a:ext cx="10999072" cy="539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Old Key with solid fill">
            <a:extLst>
              <a:ext uri="{FF2B5EF4-FFF2-40B4-BE49-F238E27FC236}">
                <a16:creationId xmlns:a16="http://schemas.microsoft.com/office/drawing/2014/main" id="{49DAB024-6DCA-49B5-BE71-1DB77C7DD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695832">
            <a:off x="7887821" y="1113447"/>
            <a:ext cx="2297104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2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47A97-47CC-4681-9586-34BF25C3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4" cy="6857999"/>
          </a:xfrm>
          <a:solidFill>
            <a:srgbClr val="00467A"/>
          </a:solidFill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+mn-lt"/>
              </a:rPr>
              <a:t>Summary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391DA3-A12D-4363-B9A3-5DB0A57DC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667618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59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B7AE-97E6-4D91-B279-3F25F826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51698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9900"/>
                </a:solidFill>
              </a:rPr>
              <a:t>Goals: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5648DE0-F32F-482A-89C4-E4175DEFD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814607"/>
              </p:ext>
            </p:extLst>
          </p:nvPr>
        </p:nvGraphicFramePr>
        <p:xfrm>
          <a:off x="3832698" y="972766"/>
          <a:ext cx="7521102" cy="521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43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57A5F-98DF-4BF9-B8ED-3FD55B59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6" y="414215"/>
            <a:ext cx="5159951" cy="12905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Arch </a:t>
            </a:r>
            <a:r>
              <a:rPr lang="en-US" sz="4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Klumpf</a:t>
            </a:r>
            <a:b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 President 1916 – 1917</a:t>
            </a:r>
            <a:b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Known as the Father of TRF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0117697-5EFF-4417-A8A7-661E6DD1F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" r="1" b="22178"/>
          <a:stretch/>
        </p:blipFill>
        <p:spPr bwMode="auto">
          <a:xfrm>
            <a:off x="5796644" y="557672"/>
            <a:ext cx="5452758" cy="56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6523B1-96BE-4865-B89F-5C3CB15EBCDD}"/>
              </a:ext>
            </a:extLst>
          </p:cNvPr>
          <p:cNvSpPr txBox="1"/>
          <p:nvPr/>
        </p:nvSpPr>
        <p:spPr>
          <a:xfrm>
            <a:off x="262608" y="1998141"/>
            <a:ext cx="49112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Charitable Arm of Rotary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Arch </a:t>
            </a:r>
            <a:r>
              <a:rPr lang="en-US" sz="2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Klumpf</a:t>
            </a:r>
            <a:r>
              <a:rPr 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established in 1917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First Contribution $26.50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$500 International Society for Crippled Children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2019 - $5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‘To Do Good in the World’  is the 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E7800-CA37-4824-88A8-135FB537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911096"/>
          </a:xfrm>
          <a:solidFill>
            <a:srgbClr val="00518E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+mn-lt"/>
              </a:rPr>
              <a:t>Rotary International vs. Rotary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87E1-DDAE-40A8-8E6D-2F5C8253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508" y="2665141"/>
            <a:ext cx="6249490" cy="3653034"/>
          </a:xfrm>
        </p:spPr>
        <p:txBody>
          <a:bodyPr anchor="ctr">
            <a:normAutofit fontScale="92500"/>
          </a:bodyPr>
          <a:lstStyle/>
          <a:p>
            <a:r>
              <a:rPr lang="en-US" sz="3200" dirty="0">
                <a:solidFill>
                  <a:srgbClr val="00518E"/>
                </a:solidFill>
              </a:rPr>
              <a:t>TRF – Board of Trustees</a:t>
            </a:r>
          </a:p>
          <a:p>
            <a:r>
              <a:rPr lang="en-US" sz="3200" dirty="0">
                <a:solidFill>
                  <a:srgbClr val="00518E"/>
                </a:solidFill>
              </a:rPr>
              <a:t>Charitable 501c3</a:t>
            </a:r>
          </a:p>
          <a:p>
            <a:r>
              <a:rPr lang="en-US" sz="3200" dirty="0">
                <a:solidFill>
                  <a:srgbClr val="00518E"/>
                </a:solidFill>
              </a:rPr>
              <a:t>Funded through Donations</a:t>
            </a:r>
          </a:p>
          <a:p>
            <a:r>
              <a:rPr lang="en-US" sz="3200" dirty="0">
                <a:solidFill>
                  <a:srgbClr val="00518E"/>
                </a:solidFill>
              </a:rPr>
              <a:t>Annual Fund Donations funds GRANTS</a:t>
            </a:r>
          </a:p>
          <a:p>
            <a:r>
              <a:rPr lang="en-US" sz="3200" dirty="0">
                <a:solidFill>
                  <a:srgbClr val="00518E"/>
                </a:solidFill>
              </a:rPr>
              <a:t>Areas of Focus prioritize World Needs</a:t>
            </a:r>
          </a:p>
          <a:p>
            <a:r>
              <a:rPr lang="en-US" sz="3200" b="1" dirty="0">
                <a:solidFill>
                  <a:srgbClr val="00518E"/>
                </a:solidFill>
              </a:rPr>
              <a:t>Mission</a:t>
            </a:r>
            <a:r>
              <a:rPr lang="en-US" sz="3200" dirty="0">
                <a:solidFill>
                  <a:srgbClr val="00518E"/>
                </a:solidFill>
              </a:rPr>
              <a:t> – Doing Good in the World</a:t>
            </a:r>
          </a:p>
          <a:p>
            <a:endParaRPr lang="en-US" sz="3200" dirty="0">
              <a:solidFill>
                <a:srgbClr val="00518E"/>
              </a:solidFill>
            </a:endParaRPr>
          </a:p>
          <a:p>
            <a:endParaRPr lang="en-US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DE3AE3-8059-47D9-A568-8299B734774F}"/>
              </a:ext>
            </a:extLst>
          </p:cNvPr>
          <p:cNvSpPr txBox="1">
            <a:spLocks/>
          </p:cNvSpPr>
          <p:nvPr/>
        </p:nvSpPr>
        <p:spPr>
          <a:xfrm>
            <a:off x="289932" y="2497873"/>
            <a:ext cx="5432250" cy="398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518E"/>
                </a:solidFill>
              </a:rPr>
              <a:t>RI – Board of Directors</a:t>
            </a:r>
          </a:p>
          <a:p>
            <a:r>
              <a:rPr lang="en-US" sz="3200" dirty="0">
                <a:solidFill>
                  <a:srgbClr val="00518E"/>
                </a:solidFill>
              </a:rPr>
              <a:t>Non-profit 501c4</a:t>
            </a:r>
          </a:p>
          <a:p>
            <a:r>
              <a:rPr lang="en-US" sz="3200" dirty="0">
                <a:solidFill>
                  <a:srgbClr val="00518E"/>
                </a:solidFill>
              </a:rPr>
              <a:t>Membership pays Dues</a:t>
            </a:r>
          </a:p>
          <a:p>
            <a:r>
              <a:rPr lang="en-US" sz="3200" dirty="0">
                <a:solidFill>
                  <a:srgbClr val="00518E"/>
                </a:solidFill>
              </a:rPr>
              <a:t>Club dues supports RI, District, Club activities and Service</a:t>
            </a:r>
          </a:p>
          <a:p>
            <a:r>
              <a:rPr lang="en-US" sz="3200" b="1" dirty="0">
                <a:solidFill>
                  <a:srgbClr val="00518E"/>
                </a:solidFill>
              </a:rPr>
              <a:t>Motto</a:t>
            </a:r>
            <a:r>
              <a:rPr lang="en-US" sz="3200" dirty="0">
                <a:solidFill>
                  <a:srgbClr val="00518E"/>
                </a:solidFill>
              </a:rPr>
              <a:t> – Service Above Self</a:t>
            </a:r>
          </a:p>
          <a:p>
            <a:endParaRPr lang="en-US" sz="3200" dirty="0">
              <a:solidFill>
                <a:srgbClr val="00518E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016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5BDE-CD9B-431B-9553-34E9A773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570" y="3429000"/>
            <a:ext cx="3435273" cy="27406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C000"/>
                </a:solidFill>
                <a:latin typeface="+mn-lt"/>
              </a:rPr>
              <a:t>Funding Model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90E85B-873E-4577-ADA1-E0F5D5E0CD2B}"/>
              </a:ext>
            </a:extLst>
          </p:cNvPr>
          <p:cNvGrpSpPr/>
          <p:nvPr/>
        </p:nvGrpSpPr>
        <p:grpSpPr>
          <a:xfrm>
            <a:off x="355187" y="304801"/>
            <a:ext cx="7272627" cy="6092548"/>
            <a:chOff x="198880" y="874867"/>
            <a:chExt cx="5897120" cy="51082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21EBF1-A8AF-4063-9A3C-988CD45D74B0}"/>
                </a:ext>
              </a:extLst>
            </p:cNvPr>
            <p:cNvGrpSpPr/>
            <p:nvPr/>
          </p:nvGrpSpPr>
          <p:grpSpPr>
            <a:xfrm>
              <a:off x="282924" y="874867"/>
              <a:ext cx="5640579" cy="5108265"/>
              <a:chOff x="3700200" y="2512346"/>
              <a:chExt cx="5158275" cy="433330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DB545-9ED7-4CD4-9E38-F2D05FDBD133}"/>
                  </a:ext>
                </a:extLst>
              </p:cNvPr>
              <p:cNvSpPr/>
              <p:nvPr/>
            </p:nvSpPr>
            <p:spPr>
              <a:xfrm>
                <a:off x="5572317" y="2767749"/>
                <a:ext cx="1275099" cy="33937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b="1" dirty="0">
                    <a:solidFill>
                      <a:srgbClr val="00518E"/>
                    </a:solidFill>
                  </a:rPr>
                  <a:t>Zone</a:t>
                </a:r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2700" b="1" dirty="0">
                    <a:solidFill>
                      <a:srgbClr val="00518E"/>
                    </a:solidFill>
                  </a:rPr>
                  <a:t>District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83C51A-F437-4080-BA66-48C761E34F0F}"/>
                  </a:ext>
                </a:extLst>
              </p:cNvPr>
              <p:cNvSpPr/>
              <p:nvPr/>
            </p:nvSpPr>
            <p:spPr>
              <a:xfrm>
                <a:off x="3700200" y="2512346"/>
                <a:ext cx="5156649" cy="55232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rgbClr val="00518E"/>
                    </a:solidFill>
                  </a:rPr>
                  <a:t>Council on Legislation (COL)</a:t>
                </a:r>
              </a:p>
              <a:p>
                <a:r>
                  <a:rPr lang="en-US" sz="2100" b="1" dirty="0">
                    <a:solidFill>
                      <a:srgbClr val="00518E"/>
                    </a:solidFill>
                  </a:rPr>
                  <a:t>Board of Directors</a:t>
                </a:r>
                <a:r>
                  <a:rPr lang="en-US" sz="1800" dirty="0">
                    <a:solidFill>
                      <a:srgbClr val="00518E"/>
                    </a:solidFill>
                  </a:rPr>
                  <a:t>    </a:t>
                </a:r>
                <a:r>
                  <a:rPr lang="en-US" sz="1800" dirty="0"/>
                  <a:t>	                                        </a:t>
                </a:r>
                <a:r>
                  <a:rPr lang="en-US" sz="2100" b="1" dirty="0">
                    <a:solidFill>
                      <a:srgbClr val="00518E"/>
                    </a:solidFill>
                  </a:rPr>
                  <a:t>Board of Trustees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5E3A49-5217-45F5-9A91-782E5F3194F4}"/>
                  </a:ext>
                </a:extLst>
              </p:cNvPr>
              <p:cNvSpPr/>
              <p:nvPr/>
            </p:nvSpPr>
            <p:spPr>
              <a:xfrm>
                <a:off x="3705969" y="3054724"/>
                <a:ext cx="720067" cy="4521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C53142-6533-459A-9299-C41720CA809E}"/>
                  </a:ext>
                </a:extLst>
              </p:cNvPr>
              <p:cNvSpPr/>
              <p:nvPr/>
            </p:nvSpPr>
            <p:spPr>
              <a:xfrm>
                <a:off x="8140456" y="3054724"/>
                <a:ext cx="718019" cy="55232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A048E8-DFED-4383-A641-DD0FB1F24773}"/>
                  </a:ext>
                </a:extLst>
              </p:cNvPr>
              <p:cNvSpPr/>
              <p:nvPr/>
            </p:nvSpPr>
            <p:spPr>
              <a:xfrm>
                <a:off x="5024206" y="6173659"/>
                <a:ext cx="2369271" cy="6719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rgbClr val="00518E"/>
                    </a:solidFill>
                  </a:rPr>
                  <a:t>Club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213ACAE-AA2D-49E5-9C4E-E2A5A73367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210" y="2707254"/>
              <a:ext cx="1550990" cy="2469330"/>
            </a:xfrm>
            <a:prstGeom prst="straightConnector1">
              <a:avLst/>
            </a:prstGeom>
            <a:ln w="57150"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318B698-D71F-4C72-9BDD-1930FFF646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8446" y="2743199"/>
              <a:ext cx="1198598" cy="2465383"/>
            </a:xfrm>
            <a:prstGeom prst="straightConnector1">
              <a:avLst/>
            </a:prstGeom>
            <a:ln w="57150"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32DF3-F9C4-4248-A2F2-48F71DC43176}"/>
                </a:ext>
              </a:extLst>
            </p:cNvPr>
            <p:cNvSpPr txBox="1"/>
            <p:nvPr/>
          </p:nvSpPr>
          <p:spPr>
            <a:xfrm>
              <a:off x="198880" y="2040651"/>
              <a:ext cx="1797922" cy="5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Rotary International</a:t>
              </a:r>
            </a:p>
            <a:p>
              <a:r>
                <a:rPr lang="en-US" sz="1800" b="1" dirty="0">
                  <a:solidFill>
                    <a:schemeClr val="bg1"/>
                  </a:solidFill>
                </a:rPr>
                <a:t>501c4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13BE2C-792A-4758-AD01-D87433DABBB8}"/>
                </a:ext>
              </a:extLst>
            </p:cNvPr>
            <p:cNvSpPr txBox="1"/>
            <p:nvPr/>
          </p:nvSpPr>
          <p:spPr>
            <a:xfrm>
              <a:off x="3959846" y="2165341"/>
              <a:ext cx="2136154" cy="5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bg1"/>
                  </a:solidFill>
                </a:rPr>
                <a:t>Rotary Foundation</a:t>
              </a:r>
            </a:p>
            <a:p>
              <a:pPr algn="r"/>
              <a:r>
                <a:rPr lang="en-US" sz="1800" b="1" dirty="0">
                  <a:solidFill>
                    <a:schemeClr val="bg1"/>
                  </a:solidFill>
                </a:rPr>
                <a:t>501c3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31DD37-5ED3-4B87-BB0A-E3389E5A59EA}"/>
                </a:ext>
              </a:extLst>
            </p:cNvPr>
            <p:cNvSpPr txBox="1"/>
            <p:nvPr/>
          </p:nvSpPr>
          <p:spPr>
            <a:xfrm>
              <a:off x="1070677" y="3880734"/>
              <a:ext cx="1095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Dues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B59848-1A5A-4796-80F1-9963B3E811C8}"/>
                </a:ext>
              </a:extLst>
            </p:cNvPr>
            <p:cNvSpPr txBox="1"/>
            <p:nvPr/>
          </p:nvSpPr>
          <p:spPr>
            <a:xfrm>
              <a:off x="4188446" y="3933865"/>
              <a:ext cx="1818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Contributions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00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0C7-4C5C-4EF8-826B-FF07C8AB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1" y="128886"/>
            <a:ext cx="6832941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The Giving Tree</a:t>
            </a:r>
          </a:p>
        </p:txBody>
      </p:sp>
      <p:pic>
        <p:nvPicPr>
          <p:cNvPr id="5" name="Content Placeholder 4" descr="Withering Tree with solid fill">
            <a:extLst>
              <a:ext uri="{FF2B5EF4-FFF2-40B4-BE49-F238E27FC236}">
                <a16:creationId xmlns:a16="http://schemas.microsoft.com/office/drawing/2014/main" id="{2BDF56C5-CAE6-41BA-AF11-28C1EF45B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8954" y="1699846"/>
            <a:ext cx="5158154" cy="515815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B4013-DBB0-436E-91D8-E1421B8EBAB5}"/>
              </a:ext>
            </a:extLst>
          </p:cNvPr>
          <p:cNvSpPr txBox="1"/>
          <p:nvPr/>
        </p:nvSpPr>
        <p:spPr>
          <a:xfrm>
            <a:off x="1" y="1699846"/>
            <a:ext cx="4596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Annual Fund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(Checking Account)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9D97A-00C6-4EAA-920A-621CCB14CFFB}"/>
              </a:ext>
            </a:extLst>
          </p:cNvPr>
          <p:cNvSpPr txBox="1"/>
          <p:nvPr/>
        </p:nvSpPr>
        <p:spPr>
          <a:xfrm>
            <a:off x="8094587" y="1454449"/>
            <a:ext cx="3925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Endowment Fund </a:t>
            </a:r>
            <a:r>
              <a:rPr lang="en-US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(Savings Account)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B4274-8D1C-41AB-AAEF-B3FFA93B06A1}"/>
              </a:ext>
            </a:extLst>
          </p:cNvPr>
          <p:cNvSpPr txBox="1"/>
          <p:nvPr/>
        </p:nvSpPr>
        <p:spPr>
          <a:xfrm>
            <a:off x="7867522" y="4533781"/>
            <a:ext cx="4234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Polio Plus  </a:t>
            </a:r>
            <a:r>
              <a:rPr lang="en-US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(Restricted Fund)</a:t>
            </a:r>
          </a:p>
        </p:txBody>
      </p:sp>
    </p:spTree>
    <p:extLst>
      <p:ext uri="{BB962C8B-B14F-4D97-AF65-F5344CB8AC3E}">
        <p14:creationId xmlns:p14="http://schemas.microsoft.com/office/powerpoint/2010/main" val="266890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0ED1F-41E9-4180-B646-F6ABCD33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623275"/>
            <a:ext cx="3689047" cy="5607882"/>
          </a:xfrm>
          <a:solidFill>
            <a:schemeClr val="bg1"/>
          </a:solidFill>
          <a:ln w="76200">
            <a:solidFill>
              <a:srgbClr val="00518E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3192"/>
                </a:solidFill>
                <a:latin typeface="+mn-lt"/>
              </a:rPr>
              <a:t>POLL</a:t>
            </a:r>
            <a:br>
              <a:rPr lang="en-US" sz="4600" b="1" dirty="0">
                <a:solidFill>
                  <a:srgbClr val="003192"/>
                </a:solidFill>
                <a:latin typeface="+mn-lt"/>
              </a:rPr>
            </a:br>
            <a:br>
              <a:rPr lang="en-US" sz="4600" b="1" dirty="0">
                <a:solidFill>
                  <a:srgbClr val="003192"/>
                </a:solidFill>
                <a:latin typeface="+mn-lt"/>
              </a:rPr>
            </a:br>
            <a:r>
              <a:rPr lang="en-US" sz="4600" b="1" dirty="0">
                <a:solidFill>
                  <a:srgbClr val="003192"/>
                </a:solidFill>
                <a:latin typeface="+mn-lt"/>
              </a:rPr>
              <a:t>  Foundation Donations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F5271-E5D4-4598-AB6D-4EC37D76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23275"/>
            <a:ext cx="6365227" cy="5607882"/>
          </a:xfrm>
          <a:solidFill>
            <a:srgbClr val="FFC000"/>
          </a:solidFill>
          <a:ln w="76200" cmpd="sng">
            <a:solidFill>
              <a:srgbClr val="00518E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3192"/>
                </a:solidFill>
              </a:rPr>
              <a:t>What are the ways in which members of your club donate to The Rotary Foundation?</a:t>
            </a:r>
          </a:p>
          <a:p>
            <a:r>
              <a:rPr lang="en-US" sz="3200" b="1" dirty="0">
                <a:solidFill>
                  <a:srgbClr val="003192"/>
                </a:solidFill>
              </a:rPr>
              <a:t>Club Dues Invoice</a:t>
            </a:r>
          </a:p>
          <a:p>
            <a:r>
              <a:rPr lang="en-US" sz="3200" b="1" dirty="0">
                <a:solidFill>
                  <a:srgbClr val="003192"/>
                </a:solidFill>
              </a:rPr>
              <a:t>Check to The Rotary Foundation </a:t>
            </a:r>
          </a:p>
          <a:p>
            <a:r>
              <a:rPr lang="en-US" sz="3200" b="1" dirty="0">
                <a:solidFill>
                  <a:srgbClr val="003192"/>
                </a:solidFill>
              </a:rPr>
              <a:t>Rotary Direct</a:t>
            </a:r>
          </a:p>
          <a:p>
            <a:r>
              <a:rPr lang="en-US" sz="3200" b="1" dirty="0">
                <a:solidFill>
                  <a:srgbClr val="003192"/>
                </a:solidFill>
              </a:rPr>
              <a:t>Club Contribution to Disaster Relief Designated Fund</a:t>
            </a:r>
          </a:p>
          <a:p>
            <a:r>
              <a:rPr lang="en-US" sz="3200" b="1" dirty="0">
                <a:solidFill>
                  <a:srgbClr val="003192"/>
                </a:solidFill>
              </a:rPr>
              <a:t>Donation to Polio Plus Fundraiser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7C83CE-6D52-4741-AF5F-2FA03220F647}"/>
              </a:ext>
            </a:extLst>
          </p:cNvPr>
          <p:cNvCxnSpPr>
            <a:cxnSpLocks/>
          </p:cNvCxnSpPr>
          <p:nvPr/>
        </p:nvCxnSpPr>
        <p:spPr>
          <a:xfrm>
            <a:off x="4654296" y="1219200"/>
            <a:ext cx="0" cy="4709160"/>
          </a:xfrm>
          <a:prstGeom prst="line">
            <a:avLst/>
          </a:prstGeom>
          <a:ln w="57150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CD0C68-AED3-4C18-A07F-DABC58A0A203}"/>
              </a:ext>
            </a:extLst>
          </p:cNvPr>
          <p:cNvSpPr/>
          <p:nvPr/>
        </p:nvSpPr>
        <p:spPr>
          <a:xfrm>
            <a:off x="1082040" y="5196840"/>
            <a:ext cx="2910840" cy="807720"/>
          </a:xfrm>
          <a:prstGeom prst="roundRect">
            <a:avLst/>
          </a:prstGeom>
          <a:solidFill>
            <a:srgbClr val="005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12543-C801-4B92-990C-E55243548065}"/>
              </a:ext>
            </a:extLst>
          </p:cNvPr>
          <p:cNvSpPr txBox="1"/>
          <p:nvPr/>
        </p:nvSpPr>
        <p:spPr>
          <a:xfrm>
            <a:off x="1082040" y="5196840"/>
            <a:ext cx="291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Launch Poll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A150B4E-B514-4FA3-983D-E07A2DC5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6892" r="12738" b="23569"/>
          <a:stretch/>
        </p:blipFill>
        <p:spPr>
          <a:xfrm>
            <a:off x="1839937" y="687752"/>
            <a:ext cx="1395046" cy="13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03479F78-D9CC-4AA0-8E27-AC93C45C9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13325" b="-1"/>
          <a:stretch/>
        </p:blipFill>
        <p:spPr>
          <a:xfrm>
            <a:off x="4058054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DAC7E-5C19-4637-9CD1-B8871784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5" y="2950387"/>
            <a:ext cx="3806546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Donate | Rotary International</a:t>
            </a:r>
            <a:endParaRPr lang="en-US" sz="4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239C-08D8-4275-B19D-D2B14290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56557"/>
            <a:ext cx="4031974" cy="4696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2000" b="1" dirty="0">
                <a:solidFill>
                  <a:srgbClr val="FFC000"/>
                </a:solidFill>
              </a:rPr>
              <a:t>https://www.rotary.org/en/donate</a:t>
            </a:r>
          </a:p>
        </p:txBody>
      </p:sp>
    </p:spTree>
    <p:extLst>
      <p:ext uri="{BB962C8B-B14F-4D97-AF65-F5344CB8AC3E}">
        <p14:creationId xmlns:p14="http://schemas.microsoft.com/office/powerpoint/2010/main" val="1464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otary District 7020 (@rotary7020) | Twitter">
            <a:extLst>
              <a:ext uri="{FF2B5EF4-FFF2-40B4-BE49-F238E27FC236}">
                <a16:creationId xmlns:a16="http://schemas.microsoft.com/office/drawing/2014/main" id="{E3525CCB-EF45-415E-9230-82E8C6DF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76" y="0"/>
            <a:ext cx="9711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6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</TotalTime>
  <Words>1638</Words>
  <Application>Microsoft Office PowerPoint</Application>
  <PresentationFormat>Widescreen</PresentationFormat>
  <Paragraphs>216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Office Theme</vt:lpstr>
      <vt:lpstr>Our Foundation  RLI - Part 1</vt:lpstr>
      <vt:lpstr>Goals:</vt:lpstr>
      <vt:lpstr>Arch Klumpf RI President 1916 – 1917 Known as the Father of TRF</vt:lpstr>
      <vt:lpstr>Rotary International vs. Rotary Foundation</vt:lpstr>
      <vt:lpstr>Funding Model</vt:lpstr>
      <vt:lpstr>The Giving Tree</vt:lpstr>
      <vt:lpstr>POLL    Foundation Donations</vt:lpstr>
      <vt:lpstr>Donate | Rotary International</vt:lpstr>
      <vt:lpstr>PowerPoint Presentation</vt:lpstr>
      <vt:lpstr>Rotary Foundation Programs</vt:lpstr>
      <vt:lpstr>Rotary International Strategic Plan</vt:lpstr>
      <vt:lpstr>PowerPoint Presentation</vt:lpstr>
      <vt:lpstr>Resources for Rotarians</vt:lpstr>
      <vt:lpstr>Rotary International Strategic Plan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Foundation  RLI - Part 1</dc:title>
  <dc:creator>marcia scheideman</dc:creator>
  <cp:lastModifiedBy>marcia scheideman</cp:lastModifiedBy>
  <cp:revision>31</cp:revision>
  <cp:lastPrinted>2022-01-12T18:01:08Z</cp:lastPrinted>
  <dcterms:created xsi:type="dcterms:W3CDTF">2021-02-02T23:43:17Z</dcterms:created>
  <dcterms:modified xsi:type="dcterms:W3CDTF">2022-01-15T14:29:06Z</dcterms:modified>
</cp:coreProperties>
</file>