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
  </p:notesMasterIdLst>
  <p:sldIdLst>
    <p:sldId id="256" r:id="rId2"/>
    <p:sldId id="257" r:id="rId3"/>
    <p:sldId id="258" r:id="rId4"/>
    <p:sldId id="259" r:id="rId5"/>
    <p:sldId id="261" r:id="rId6"/>
    <p:sldId id="260"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FF9900"/>
    <a:srgbClr val="1D4971"/>
    <a:srgbClr val="008FFA"/>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89" autoAdjust="0"/>
    <p:restoredTop sz="94660"/>
  </p:normalViewPr>
  <p:slideViewPr>
    <p:cSldViewPr snapToGrid="0">
      <p:cViewPr varScale="1">
        <p:scale>
          <a:sx n="78" d="100"/>
          <a:sy n="78" d="100"/>
        </p:scale>
        <p:origin x="72" y="523"/>
      </p:cViewPr>
      <p:guideLst/>
    </p:cSldViewPr>
  </p:slideViewPr>
  <p:notesTextViewPr>
    <p:cViewPr>
      <p:scale>
        <a:sx n="1" d="1"/>
        <a:sy n="1" d="1"/>
      </p:scale>
      <p:origin x="0" y="0"/>
    </p:cViewPr>
  </p:notesTextViewPr>
  <p:notesViewPr>
    <p:cSldViewPr snapToGrid="0">
      <p:cViewPr varScale="1">
        <p:scale>
          <a:sx n="75" d="100"/>
          <a:sy n="75" d="100"/>
        </p:scale>
        <p:origin x="2218"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3200" b="1" dirty="0"/>
            <a:t>Discuss best practices for communicating to Rotarians </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4000" b="1" dirty="0"/>
            <a:t>Develop</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3200" b="1" dirty="0"/>
            <a:t>Develop a tool kit of different types of communication </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4000" b="1" dirty="0"/>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3200" b="1" dirty="0"/>
            <a:t>Recognize elements of effective communication</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4000" b="1" dirty="0"/>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3200" b="1" dirty="0"/>
            <a:t>Reflect on barriers to communication in clubs </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952" custLinFactNeighborY="-50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334"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334496" y="0"/>
          <a:ext cx="5407478" cy="1459472"/>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920" tIns="370706" rIns="104920"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Discuss best practices for communicating to Rotarians </a:t>
          </a:r>
        </a:p>
      </dsp:txBody>
      <dsp:txXfrm>
        <a:off x="2334496" y="0"/>
        <a:ext cx="5407478" cy="1459472"/>
      </dsp:txXfrm>
    </dsp:sp>
    <dsp:sp modelId="{D57298DD-6FF4-468B-8D54-1A4A1F8AC25D}">
      <dsp:nvSpPr>
        <dsp:cNvPr id="0" name=""/>
        <dsp:cNvSpPr/>
      </dsp:nvSpPr>
      <dsp:spPr>
        <a:xfrm>
          <a:off x="0" y="0"/>
          <a:ext cx="2338626" cy="1459472"/>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536" tIns="144163" rIns="71536"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t>Discuss</a:t>
          </a:r>
        </a:p>
      </dsp:txBody>
      <dsp:txXfrm>
        <a:off x="0" y="0"/>
        <a:ext cx="2338626" cy="1459472"/>
      </dsp:txXfrm>
    </dsp:sp>
    <dsp:sp modelId="{F857B724-C9EB-4754-B0D3-1E1369BFE0A4}">
      <dsp:nvSpPr>
        <dsp:cNvPr id="0" name=""/>
        <dsp:cNvSpPr/>
      </dsp:nvSpPr>
      <dsp:spPr>
        <a:xfrm>
          <a:off x="2336216" y="1549858"/>
          <a:ext cx="5413533" cy="1459472"/>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38" tIns="370706" rIns="105038"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Develop a tool kit of different types of communication </a:t>
          </a:r>
        </a:p>
      </dsp:txBody>
      <dsp:txXfrm>
        <a:off x="2336216" y="1549858"/>
        <a:ext cx="5413533" cy="1459472"/>
      </dsp:txXfrm>
    </dsp:sp>
    <dsp:sp modelId="{09B25C5B-8859-4C05-B606-F50C395AFC31}">
      <dsp:nvSpPr>
        <dsp:cNvPr id="0" name=""/>
        <dsp:cNvSpPr/>
      </dsp:nvSpPr>
      <dsp:spPr>
        <a:xfrm>
          <a:off x="385" y="1549858"/>
          <a:ext cx="2335831" cy="1459472"/>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617" tIns="144163" rIns="71617"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t>Develop</a:t>
          </a:r>
        </a:p>
      </dsp:txBody>
      <dsp:txXfrm>
        <a:off x="385" y="1549858"/>
        <a:ext cx="2335831" cy="1459472"/>
      </dsp:txXfrm>
    </dsp:sp>
    <dsp:sp modelId="{BBA60E6F-317E-45D7-8E2B-E330A0B5533B}">
      <dsp:nvSpPr>
        <dsp:cNvPr id="0" name=""/>
        <dsp:cNvSpPr/>
      </dsp:nvSpPr>
      <dsp:spPr>
        <a:xfrm>
          <a:off x="2337001" y="3096898"/>
          <a:ext cx="5413533" cy="1459472"/>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38" tIns="370706" rIns="105038"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Recognize elements of effective communication</a:t>
          </a:r>
        </a:p>
      </dsp:txBody>
      <dsp:txXfrm>
        <a:off x="2337001" y="3096898"/>
        <a:ext cx="5413533" cy="1459472"/>
      </dsp:txXfrm>
    </dsp:sp>
    <dsp:sp modelId="{418157B3-E48D-4AE4-8CEC-EF78D07250B1}">
      <dsp:nvSpPr>
        <dsp:cNvPr id="0" name=""/>
        <dsp:cNvSpPr/>
      </dsp:nvSpPr>
      <dsp:spPr>
        <a:xfrm>
          <a:off x="385" y="3096898"/>
          <a:ext cx="2336616" cy="1459472"/>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617" tIns="144163" rIns="71617"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t>Recognize</a:t>
          </a:r>
        </a:p>
      </dsp:txBody>
      <dsp:txXfrm>
        <a:off x="385" y="3096898"/>
        <a:ext cx="2336616" cy="1459472"/>
      </dsp:txXfrm>
    </dsp:sp>
    <dsp:sp modelId="{DB9F1B09-F5A7-4565-AF0E-471C3385CCFC}">
      <dsp:nvSpPr>
        <dsp:cNvPr id="0" name=""/>
        <dsp:cNvSpPr/>
      </dsp:nvSpPr>
      <dsp:spPr>
        <a:xfrm>
          <a:off x="2367120" y="4643939"/>
          <a:ext cx="5383256" cy="1459472"/>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450" tIns="370706" rIns="104450" bIns="370706" numCol="1" spcCol="1270" anchor="ctr" anchorCtr="0">
          <a:noAutofit/>
        </a:bodyPr>
        <a:lstStyle/>
        <a:p>
          <a:pPr marL="0" lvl="0" indent="0" algn="ctr" defTabSz="1422400">
            <a:lnSpc>
              <a:spcPct val="90000"/>
            </a:lnSpc>
            <a:spcBef>
              <a:spcPct val="0"/>
            </a:spcBef>
            <a:spcAft>
              <a:spcPct val="35000"/>
            </a:spcAft>
            <a:buNone/>
          </a:pPr>
          <a:r>
            <a:rPr lang="en-US" sz="3200" b="1" kern="1200" dirty="0"/>
            <a:t>Reflect on barriers to communication in clubs </a:t>
          </a:r>
        </a:p>
      </dsp:txBody>
      <dsp:txXfrm>
        <a:off x="2367120" y="4643939"/>
        <a:ext cx="5383256" cy="1459472"/>
      </dsp:txXfrm>
    </dsp:sp>
    <dsp:sp modelId="{4ADCB9C7-1EFA-4501-B9DA-90C38B8EC025}">
      <dsp:nvSpPr>
        <dsp:cNvPr id="0" name=""/>
        <dsp:cNvSpPr/>
      </dsp:nvSpPr>
      <dsp:spPr>
        <a:xfrm>
          <a:off x="385" y="4643939"/>
          <a:ext cx="2366735" cy="1459472"/>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16" tIns="144163" rIns="71216" bIns="144163" numCol="1" spcCol="1270" anchor="ctr" anchorCtr="0">
          <a:noAutofit/>
        </a:bodyPr>
        <a:lstStyle/>
        <a:p>
          <a:pPr marL="0" lvl="0" indent="0" algn="ctr" defTabSz="1778000">
            <a:lnSpc>
              <a:spcPct val="90000"/>
            </a:lnSpc>
            <a:spcBef>
              <a:spcPct val="0"/>
            </a:spcBef>
            <a:spcAft>
              <a:spcPct val="35000"/>
            </a:spcAft>
            <a:buNone/>
          </a:pPr>
          <a:r>
            <a:rPr lang="en-US" sz="4000" b="1" kern="1200" dirty="0"/>
            <a:t>Reflect</a:t>
          </a:r>
        </a:p>
      </dsp:txBody>
      <dsp:txXfrm>
        <a:off x="385" y="4643939"/>
        <a:ext cx="2366735" cy="145947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4656" units="cm"/>
          <inkml:channel name="Y" type="integer" max="1824" units="cm"/>
          <inkml:channel name="T" type="integer" max="2.14748E9" units="dev"/>
        </inkml:traceFormat>
        <inkml:channelProperties>
          <inkml:channelProperty channel="X" name="resolution" value="179.07692" units="1/cm"/>
          <inkml:channelProperty channel="Y" name="resolution" value="105.43353" units="1/cm"/>
          <inkml:channelProperty channel="T" name="resolution" value="1" units="1/dev"/>
        </inkml:channelProperties>
      </inkml:inkSource>
      <inkml:timestamp xml:id="ts0" timeString="2021-03-12T23:17:59.6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C00000"/>
    </inkml:brush>
  </inkml:definitions>
  <inkml:trace contextRef="#ctx0" brushRef="#br0">7115 5209 0</inkml:trace>
  <inkml:trace contextRef="#ctx0" brushRef="#br1" timeOffset="24235.41">2625 10983 0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1076"/>
            <a:ext cx="5486400" cy="3442843"/>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Membership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Refer to referenced materials and where to find them.</a:t>
            </a:r>
          </a:p>
          <a:p>
            <a:pPr marL="342900" marR="0" lvl="0" indent="-342900">
              <a:lnSpc>
                <a:spcPct val="107000"/>
              </a:lnSpc>
              <a:spcBef>
                <a:spcPts val="0"/>
              </a:spcBef>
              <a:spcAft>
                <a:spcPts val="800"/>
              </a:spcAft>
              <a:buFont typeface="+mj-lt"/>
              <a:buAutoNum type="arabicPeriod"/>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solidFill>
                  <a:srgbClr val="000000"/>
                </a:solidFill>
                <a:effectLst/>
                <a:latin typeface="Calibri" panose="020F0502020204030204" pitchFamily="34" charset="0"/>
                <a:ea typeface="Calibri" panose="020F0502020204030204" pitchFamily="34" charset="0"/>
              </a:rPr>
              <a:t>NOTE: The Facilitator Guide for this session diverges from the participant manual. All needed materials are provided to faculty to facilitate this updated session. The participant manual continues to provide a relevant resource for participants with thought provoking questions and activities. This is true for a handful of sessions and will be noted when it occurs. These manuals will be updated at the next printing.</a:t>
            </a:r>
            <a:endParaRPr lang="en-US" dirty="0">
              <a:solidFill>
                <a:srgbClr val="000000"/>
              </a:solidFill>
              <a:effectLst/>
              <a:latin typeface="Times New Roman" panose="02020603050405020304" pitchFamily="18" charset="0"/>
              <a:ea typeface="Calibri" panose="020F0502020204030204" pitchFamily="34" charset="0"/>
            </a:endParaRPr>
          </a:p>
          <a:p>
            <a:pPr marR="0" lvl="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6413"/>
            <a:ext cx="5486400" cy="3086100"/>
          </a:xfrm>
        </p:spPr>
      </p:sp>
      <p:sp>
        <p:nvSpPr>
          <p:cNvPr id="3" name="Notes Placeholder 2"/>
          <p:cNvSpPr>
            <a:spLocks noGrp="1"/>
          </p:cNvSpPr>
          <p:nvPr>
            <p:ph type="body" idx="1"/>
          </p:nvPr>
        </p:nvSpPr>
        <p:spPr>
          <a:xfrm>
            <a:off x="685800" y="3872209"/>
            <a:ext cx="5486400" cy="4533308"/>
          </a:xfrm>
        </p:spPr>
        <p:txBody>
          <a:bodyPr/>
          <a:lstStyle/>
          <a:p>
            <a:pPr marL="228600" indent="-228600">
              <a:buAutoNum type="arabicPeriod"/>
            </a:pPr>
            <a:r>
              <a:rPr lang="en-US" sz="1600" dirty="0"/>
              <a:t>Present the question on the screen.</a:t>
            </a:r>
          </a:p>
          <a:p>
            <a:pPr lvl="1"/>
            <a:r>
              <a:rPr lang="en-US" sz="1600" b="1" dirty="0"/>
              <a:t>You are tapped to present a program at a club meeting. How do you organize your thoughts? Styles differ among individuals. What is your preferred?</a:t>
            </a:r>
          </a:p>
          <a:p>
            <a:pPr marL="228600" indent="-228600">
              <a:buAutoNum type="arabicPeriod"/>
            </a:pPr>
            <a:r>
              <a:rPr lang="en-US" sz="1600" dirty="0"/>
              <a:t>Ask folks to unmute and raise their virtual hand to offer an idea. </a:t>
            </a:r>
          </a:p>
          <a:p>
            <a:pPr marL="228600" indent="-228600">
              <a:buAutoNum type="arabicPeriod"/>
            </a:pPr>
            <a:r>
              <a:rPr lang="en-US" sz="1600" dirty="0"/>
              <a:t>Address variety of ways people prepare for a presentation.</a:t>
            </a:r>
          </a:p>
          <a:p>
            <a:pPr marL="228600" indent="-228600">
              <a:buAutoNum type="arabicPeriod"/>
            </a:pPr>
            <a:r>
              <a:rPr lang="en-US" sz="1600" dirty="0"/>
              <a:t>Introduce the specific type of communications to be addressed in this session.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 this session, we will explore best practices for communicating INTERNALLY to club members and the Rotarian family. The session “Public Relations and Public Image” deals with communication to those outside the club – EXTERNAL  Communications.</a:t>
            </a:r>
          </a:p>
          <a:p>
            <a:endParaRPr lang="en-US" sz="1000" dirty="0"/>
          </a:p>
          <a:p>
            <a:r>
              <a:rPr lang="en-US" sz="1100" i="1" dirty="0"/>
              <a:t>NOTE: There are seven (7) vignettes that comprise the basis of this session. The size of the group will determine the facilitation technique used. If there are seven or less in the group give each person a different “situation”. If there are more than 10 or 12, form partners or trios.</a:t>
            </a:r>
          </a:p>
          <a:p>
            <a:endParaRPr lang="en-US" sz="1000" i="1" dirty="0"/>
          </a:p>
          <a:p>
            <a:pPr lvl="1"/>
            <a:endParaRPr lang="en-US" sz="16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dirty="0"/>
          </a:p>
        </p:txBody>
      </p:sp>
    </p:spTree>
    <p:extLst>
      <p:ext uri="{BB962C8B-B14F-4D97-AF65-F5344CB8AC3E}">
        <p14:creationId xmlns:p14="http://schemas.microsoft.com/office/powerpoint/2010/main" val="168118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171450"/>
            <a:ext cx="4116388" cy="2316163"/>
          </a:xfrm>
        </p:spPr>
      </p:sp>
      <p:sp>
        <p:nvSpPr>
          <p:cNvPr id="3" name="Notes Placeholder 2"/>
          <p:cNvSpPr>
            <a:spLocks noGrp="1"/>
          </p:cNvSpPr>
          <p:nvPr>
            <p:ph type="body" idx="1"/>
          </p:nvPr>
        </p:nvSpPr>
        <p:spPr>
          <a:xfrm>
            <a:off x="550912" y="2621800"/>
            <a:ext cx="6020273" cy="6306379"/>
          </a:xfrm>
        </p:spPr>
        <p:txBody>
          <a:bodyPr/>
          <a:lstStyle/>
          <a:p>
            <a:pPr marL="228600" indent="-228600">
              <a:buAutoNum type="arabicPeriod"/>
            </a:pPr>
            <a:r>
              <a:rPr lang="en-US" sz="1600" dirty="0"/>
              <a:t>Introduce activity by giving instructions about how breakouts will be organized.</a:t>
            </a:r>
          </a:p>
          <a:p>
            <a:pPr marL="742950" lvl="1" indent="-285750">
              <a:buFont typeface="Arial" panose="020B0604020202020204" pitchFamily="34" charset="0"/>
              <a:buChar char="•"/>
            </a:pPr>
            <a:r>
              <a:rPr lang="en-US" sz="1600" b="1" dirty="0"/>
              <a:t>In you BREAKOUTS you and your partners will have a vignette. Each vignette is similar in that you are the secretary of our club, had a family emergency, did not get the minutes sent, and had not had time to inform the president. The message from the president is also the same in every vignette. </a:t>
            </a:r>
          </a:p>
          <a:p>
            <a:pPr lvl="1"/>
            <a:endParaRPr lang="en-US" sz="800" b="1" dirty="0"/>
          </a:p>
          <a:p>
            <a:pPr marL="742950" lvl="1" indent="-285750">
              <a:buFont typeface="Arial" panose="020B0604020202020204" pitchFamily="34" charset="0"/>
              <a:buChar char="•"/>
            </a:pPr>
            <a:r>
              <a:rPr lang="en-US" sz="1600" b="1" dirty="0"/>
              <a:t>What IS different, is the method that was used to communicate that method. Your task is to identify the FEELING that the vignette elicits. How does this FEELING relate to the communication method used?</a:t>
            </a:r>
          </a:p>
          <a:p>
            <a:pPr marL="228600" indent="-228600">
              <a:buAutoNum type="arabicPeriod"/>
            </a:pPr>
            <a:r>
              <a:rPr lang="en-US" sz="1600" dirty="0"/>
              <a:t>Form partners or trios in BREAKOUTS depending on the group size (there are 7 scenarios).</a:t>
            </a:r>
          </a:p>
          <a:p>
            <a:pPr marL="228600" indent="-228600">
              <a:buAutoNum type="arabicPeriod"/>
            </a:pPr>
            <a:r>
              <a:rPr lang="en-US" sz="1600" dirty="0"/>
              <a:t>Identify spokesperson for each group and assign group number.</a:t>
            </a:r>
          </a:p>
          <a:p>
            <a:pPr marL="228600" indent="-228600">
              <a:buAutoNum type="arabicPeriod"/>
            </a:pPr>
            <a:r>
              <a:rPr lang="en-US" sz="1600" dirty="0"/>
              <a:t>Access vignettes from Documents for Class section of My Event</a:t>
            </a:r>
          </a:p>
          <a:p>
            <a:pPr marL="228600" indent="-228600">
              <a:buAutoNum type="arabicPeriod"/>
            </a:pPr>
            <a:r>
              <a:rPr lang="en-US" sz="1600" dirty="0"/>
              <a:t>Launch BREAKOUTS. Close BREAKOUT after 3-4 minutes.</a:t>
            </a:r>
          </a:p>
          <a:p>
            <a:pPr marL="228600" indent="-228600">
              <a:buAutoNum type="arabicPeriod"/>
            </a:pPr>
            <a:r>
              <a:rPr lang="en-US" sz="1600" dirty="0"/>
              <a:t>Reconvene whole group and have spokespersons share their vignette, the feelings it invoked and how that relates to the communication method.</a:t>
            </a:r>
          </a:p>
          <a:p>
            <a:pPr marL="228600" indent="-228600">
              <a:buAutoNum type="arabicPeriod"/>
            </a:pPr>
            <a:r>
              <a:rPr lang="en-US" sz="1600" dirty="0"/>
              <a:t>Give the rest of the group the opportunity to comment on what each group presented</a:t>
            </a:r>
          </a:p>
          <a:p>
            <a:pPr marL="228600" indent="-228600">
              <a:buAutoNum type="arabicPeriod"/>
            </a:pPr>
            <a:r>
              <a:rPr lang="en-US" sz="1600" dirty="0"/>
              <a:t>Once all the groups have share, ask what method the folks feel was ideal in that situation and why.</a:t>
            </a:r>
          </a:p>
          <a:p>
            <a:pPr marL="228600" indent="-228600">
              <a:buAutoNum type="arabicPeriod"/>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417436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5486400" cy="3086100"/>
          </a:xfrm>
        </p:spPr>
      </p:sp>
      <p:sp>
        <p:nvSpPr>
          <p:cNvPr id="3" name="Notes Placeholder 2"/>
          <p:cNvSpPr>
            <a:spLocks noGrp="1"/>
          </p:cNvSpPr>
          <p:nvPr>
            <p:ph type="body" idx="1"/>
          </p:nvPr>
        </p:nvSpPr>
        <p:spPr>
          <a:xfrm>
            <a:off x="685800" y="3667894"/>
            <a:ext cx="5486400" cy="3600450"/>
          </a:xfrm>
        </p:spPr>
        <p:txBody>
          <a:bodyPr/>
          <a:lstStyle/>
          <a:p>
            <a:pPr marL="228600" indent="-228600">
              <a:buAutoNum type="arabicPeriod"/>
            </a:pPr>
            <a:r>
              <a:rPr lang="en-US" sz="1600" dirty="0"/>
              <a:t>Introduce Rotary Leadership Communication Issues</a:t>
            </a:r>
          </a:p>
          <a:p>
            <a:pPr lvl="1"/>
            <a:r>
              <a:rPr lang="en-US" sz="1600" b="1" dirty="0"/>
              <a:t>There are many other situations that Rotary leaders face which require communication. We will consider two potential situations clubs face. Talk among your group about the matter and respond to the questions provided.</a:t>
            </a:r>
          </a:p>
          <a:p>
            <a:pPr marL="228600" indent="-228600">
              <a:buAutoNum type="arabicPeriod"/>
            </a:pPr>
            <a:r>
              <a:rPr lang="en-US" sz="1600" dirty="0"/>
              <a:t>Divide the participants into two groups</a:t>
            </a:r>
          </a:p>
          <a:p>
            <a:pPr marL="228600" indent="-228600">
              <a:buAutoNum type="arabicPeriod"/>
            </a:pPr>
            <a:r>
              <a:rPr lang="en-US" sz="1600" dirty="0"/>
              <a:t>Assign one group Vignette B and the other Vignette C.</a:t>
            </a:r>
          </a:p>
          <a:p>
            <a:pPr marL="228600" indent="-228600">
              <a:buAutoNum type="arabicPeriod"/>
            </a:pPr>
            <a:r>
              <a:rPr lang="en-US" sz="1600" dirty="0"/>
              <a:t>Access Vignettes in My Event</a:t>
            </a:r>
          </a:p>
          <a:p>
            <a:pPr marL="228600" indent="-228600">
              <a:buAutoNum type="arabicPeriod"/>
            </a:pPr>
            <a:r>
              <a:rPr lang="en-US" sz="1600" dirty="0"/>
              <a:t>Launch BREAKOUT and give groups 6-7 minutes to discuss the situation.</a:t>
            </a:r>
          </a:p>
          <a:p>
            <a:pPr marL="228600" indent="-228600">
              <a:buAutoNum type="arabicPeriod"/>
            </a:pPr>
            <a:r>
              <a:rPr lang="en-US" sz="1600" dirty="0"/>
              <a:t>Reconvene whole group and have groups present their conclusions</a:t>
            </a:r>
          </a:p>
          <a:p>
            <a:pPr marL="228600" indent="-228600">
              <a:buAutoNum type="arabicPeriod"/>
            </a:pPr>
            <a:r>
              <a:rPr lang="en-US" sz="1600" dirty="0"/>
              <a:t>Discuss how best to deal with these situations and others that arise in clubs.</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87005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9575"/>
            <a:ext cx="5486400" cy="3086100"/>
          </a:xfrm>
        </p:spPr>
      </p:sp>
      <p:sp>
        <p:nvSpPr>
          <p:cNvPr id="3" name="Notes Placeholder 2"/>
          <p:cNvSpPr>
            <a:spLocks noGrp="1"/>
          </p:cNvSpPr>
          <p:nvPr>
            <p:ph type="body" idx="1"/>
          </p:nvPr>
        </p:nvSpPr>
        <p:spPr>
          <a:xfrm>
            <a:off x="685800" y="4179050"/>
            <a:ext cx="5486400" cy="3600450"/>
          </a:xfrm>
        </p:spPr>
        <p:txBody>
          <a:bodyPr/>
          <a:lstStyle/>
          <a:p>
            <a:pPr marL="228600" indent="-228600">
              <a:buAutoNum type="arabicPeriod"/>
            </a:pPr>
            <a:r>
              <a:rPr lang="en-US" sz="1600" dirty="0"/>
              <a:t>Direct the participants to </a:t>
            </a:r>
            <a:r>
              <a:rPr lang="en-US" sz="1600" b="1" dirty="0"/>
              <a:t>INSERT CC-1</a:t>
            </a:r>
            <a:r>
              <a:rPr lang="en-US" sz="1600" dirty="0"/>
              <a:t>: Good to Know for Club Communication.</a:t>
            </a:r>
          </a:p>
          <a:p>
            <a:pPr lvl="1"/>
            <a:r>
              <a:rPr lang="en-US" sz="1600" b="1" dirty="0"/>
              <a:t>Identify which type of communication you prefer</a:t>
            </a:r>
          </a:p>
          <a:p>
            <a:pPr marL="228600" indent="-228600">
              <a:buAutoNum type="arabicPeriod"/>
            </a:pPr>
            <a:r>
              <a:rPr lang="en-US" sz="1600" dirty="0"/>
              <a:t>Using the blank slide and annotation tools post YOUR PREFERRED type of communication</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269498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In Round Robin fashion go around the room having each person offer one tool. </a:t>
            </a:r>
          </a:p>
          <a:p>
            <a:pPr marL="228600" indent="-228600">
              <a:buAutoNum type="arabicPeriod"/>
            </a:pPr>
            <a:r>
              <a:rPr lang="en-US" sz="1600" dirty="0"/>
              <a:t>Take three or four examples. </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273017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3700"/>
            <a:ext cx="5486400" cy="3086100"/>
          </a:xfrm>
        </p:spPr>
      </p:sp>
      <p:sp>
        <p:nvSpPr>
          <p:cNvPr id="3" name="Notes Placeholder 2"/>
          <p:cNvSpPr>
            <a:spLocks noGrp="1"/>
          </p:cNvSpPr>
          <p:nvPr>
            <p:ph type="body" idx="1"/>
          </p:nvPr>
        </p:nvSpPr>
        <p:spPr>
          <a:xfrm>
            <a:off x="685800" y="3582366"/>
            <a:ext cx="5486400" cy="5000280"/>
          </a:xfrm>
        </p:spPr>
        <p:txBody>
          <a:bodyPr/>
          <a:lstStyle/>
          <a:p>
            <a:pPr marL="228600" indent="-228600">
              <a:buAutoNum type="arabicPeriod"/>
            </a:pPr>
            <a:r>
              <a:rPr lang="en-US" sz="1600" dirty="0"/>
              <a:t>Identify the barriers and problems that exist to effective communication in clubs.</a:t>
            </a:r>
          </a:p>
          <a:p>
            <a:pPr lvl="1"/>
            <a:r>
              <a:rPr lang="en-US" sz="1600" b="1" dirty="0"/>
              <a:t>What barriers or problems exist to effective communication in your club?</a:t>
            </a:r>
          </a:p>
          <a:p>
            <a:pPr marL="228600" indent="-228600">
              <a:buAutoNum type="arabicPeriod"/>
            </a:pPr>
            <a:r>
              <a:rPr lang="en-US" sz="1600" dirty="0"/>
              <a:t>Discussion might include the following:</a:t>
            </a:r>
          </a:p>
          <a:p>
            <a:pPr marL="742950" lvl="1" indent="-285750">
              <a:buFont typeface="Arial" panose="020B0604020202020204" pitchFamily="34" charset="0"/>
              <a:buChar char="•"/>
            </a:pPr>
            <a:r>
              <a:rPr lang="en-US" sz="1600" dirty="0"/>
              <a:t>Personality clashes</a:t>
            </a:r>
          </a:p>
          <a:p>
            <a:pPr marL="742950" lvl="1" indent="-285750">
              <a:buFont typeface="Arial" panose="020B0604020202020204" pitchFamily="34" charset="0"/>
              <a:buChar char="•"/>
            </a:pPr>
            <a:r>
              <a:rPr lang="en-US" sz="1600" dirty="0"/>
              <a:t>Never done it that way before</a:t>
            </a:r>
          </a:p>
          <a:p>
            <a:pPr marL="742950" lvl="1" indent="-285750">
              <a:buFont typeface="Arial" panose="020B0604020202020204" pitchFamily="34" charset="0"/>
              <a:buChar char="•"/>
            </a:pPr>
            <a:r>
              <a:rPr lang="en-US" sz="1600" dirty="0"/>
              <a:t>Cliques within the club</a:t>
            </a:r>
          </a:p>
          <a:p>
            <a:pPr marL="742950" lvl="1" indent="-285750">
              <a:buFont typeface="Arial" panose="020B0604020202020204" pitchFamily="34" charset="0"/>
              <a:buChar char="•"/>
            </a:pPr>
            <a:r>
              <a:rPr lang="en-US" sz="1600" dirty="0"/>
              <a:t>Generation gaps</a:t>
            </a:r>
          </a:p>
          <a:p>
            <a:pPr marL="742950" lvl="1" indent="-285750">
              <a:buFont typeface="Arial" panose="020B0604020202020204" pitchFamily="34" charset="0"/>
              <a:buChar char="•"/>
            </a:pPr>
            <a:r>
              <a:rPr lang="en-US" sz="1600" dirty="0"/>
              <a:t>Failure to dedicate adequate time for successful communication</a:t>
            </a:r>
          </a:p>
          <a:p>
            <a:pPr marL="742950" lvl="1" indent="-285750">
              <a:buFont typeface="Arial" panose="020B0604020202020204" pitchFamily="34" charset="0"/>
              <a:buChar char="•"/>
            </a:pPr>
            <a:r>
              <a:rPr lang="en-US" sz="1600" dirty="0"/>
              <a:t>Know-it-alls</a:t>
            </a:r>
          </a:p>
          <a:p>
            <a:pPr marL="742950" lvl="1" indent="-285750">
              <a:buFont typeface="Arial" panose="020B0604020202020204" pitchFamily="34" charset="0"/>
              <a:buChar char="•"/>
            </a:pPr>
            <a:r>
              <a:rPr lang="en-US" sz="1600" dirty="0"/>
              <a:t>Not listening</a:t>
            </a:r>
          </a:p>
          <a:p>
            <a:pPr marL="742950" lvl="1" indent="-285750">
              <a:buFont typeface="Arial" panose="020B0604020202020204" pitchFamily="34" charset="0"/>
              <a:buChar char="•"/>
            </a:pPr>
            <a:r>
              <a:rPr lang="en-US" sz="1600" dirty="0"/>
              <a:t>Not delegating</a:t>
            </a:r>
          </a:p>
          <a:p>
            <a:pPr marL="742950" lvl="1" indent="-285750">
              <a:buFont typeface="Arial" panose="020B0604020202020204" pitchFamily="34" charset="0"/>
              <a:buChar char="•"/>
            </a:pPr>
            <a:r>
              <a:rPr lang="en-US" sz="1600" dirty="0"/>
              <a:t>Not trusting</a:t>
            </a:r>
          </a:p>
          <a:p>
            <a:pPr marL="742950" lvl="1" indent="-285750">
              <a:buFont typeface="Arial" panose="020B0604020202020204" pitchFamily="34" charset="0"/>
              <a:buChar char="•"/>
            </a:pPr>
            <a:r>
              <a:rPr lang="en-US" sz="1600" dirty="0"/>
              <a:t>Not willing to share credit</a:t>
            </a:r>
          </a:p>
          <a:p>
            <a:pPr marL="742950" lvl="1" indent="-285750">
              <a:buFont typeface="Arial" panose="020B0604020202020204" pitchFamily="34" charset="0"/>
              <a:buChar char="•"/>
            </a:pPr>
            <a:r>
              <a:rPr lang="en-US" sz="1600" dirty="0"/>
              <a:t>Not leading</a:t>
            </a:r>
          </a:p>
          <a:p>
            <a:pPr marL="742950" lvl="1" indent="-285750">
              <a:buFont typeface="Arial" panose="020B0604020202020204" pitchFamily="34" charset="0"/>
              <a:buChar char="•"/>
            </a:pPr>
            <a:r>
              <a:rPr lang="en-US" sz="1600" dirty="0"/>
              <a:t>Lack of education</a:t>
            </a:r>
          </a:p>
          <a:p>
            <a:pPr marL="228600" indent="-228600">
              <a:buAutoNum type="arabicPeriod"/>
            </a:pPr>
            <a:r>
              <a:rPr lang="en-US" sz="1600" dirty="0"/>
              <a:t>As barriers are posed, invite the group to suggest how to overcome them.</a:t>
            </a:r>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258759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7663"/>
            <a:ext cx="5486400" cy="3086100"/>
          </a:xfrm>
        </p:spPr>
      </p:sp>
      <p:sp>
        <p:nvSpPr>
          <p:cNvPr id="3" name="Notes Placeholder 2"/>
          <p:cNvSpPr>
            <a:spLocks noGrp="1"/>
          </p:cNvSpPr>
          <p:nvPr>
            <p:ph type="body" idx="1"/>
          </p:nvPr>
        </p:nvSpPr>
        <p:spPr>
          <a:xfrm>
            <a:off x="685800" y="3758766"/>
            <a:ext cx="5486400" cy="3600450"/>
          </a:xfrm>
        </p:spPr>
        <p:txBody>
          <a:bodyPr/>
          <a:lstStyle/>
          <a:p>
            <a:pPr marL="228600" indent="-228600">
              <a:buAutoNum type="arabicPeriod"/>
            </a:pPr>
            <a:r>
              <a:rPr lang="en-US" sz="1600" dirty="0"/>
              <a:t>Present the idea of new upcoming technology.</a:t>
            </a:r>
          </a:p>
          <a:p>
            <a:pPr lvl="1"/>
            <a:r>
              <a:rPr lang="en-US" sz="1600" b="1" dirty="0"/>
              <a:t>What new technology could be used to expand your Rotary club’s communication efficacy?</a:t>
            </a:r>
          </a:p>
          <a:p>
            <a:pPr lvl="1"/>
            <a:endParaRPr lang="en-US" sz="1600" dirty="0"/>
          </a:p>
          <a:p>
            <a:pPr marL="228600" indent="-228600">
              <a:buAutoNum type="arabicPeriod"/>
            </a:pPr>
            <a:r>
              <a:rPr lang="en-US" sz="1600" dirty="0"/>
              <a:t>Consider the following in reflecting on new technology:</a:t>
            </a:r>
          </a:p>
          <a:p>
            <a:pPr marL="628650" lvl="1" indent="-171450">
              <a:buFont typeface="Arial" panose="020B0604020202020204" pitchFamily="34" charset="0"/>
              <a:buChar char="•"/>
            </a:pPr>
            <a:r>
              <a:rPr lang="en-US" sz="1600" dirty="0"/>
              <a:t>New technology to some may be like speaking a foreign language while to others it is commonplace</a:t>
            </a:r>
          </a:p>
          <a:p>
            <a:pPr marL="628650" lvl="1" indent="-171450">
              <a:buFont typeface="Arial" panose="020B0604020202020204" pitchFamily="34" charset="0"/>
              <a:buChar char="•"/>
            </a:pPr>
            <a:r>
              <a:rPr lang="en-US" sz="1600" dirty="0"/>
              <a:t>Use this question as a brainstorming opportunity that will likely put younger Rotarians and persons with tech backgrounds in more of a teaching and helping role</a:t>
            </a:r>
          </a:p>
          <a:p>
            <a:pPr marL="628650" lvl="1" indent="-171450">
              <a:buFont typeface="Arial" panose="020B0604020202020204" pitchFamily="34" charset="0"/>
              <a:buChar char="•"/>
            </a:pPr>
            <a:r>
              <a:rPr lang="en-US" sz="1600" dirty="0"/>
              <a:t>Allow them to teach each other and network for further help later</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84557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10/2/2021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Club Communications</a:t>
            </a:r>
            <a:br>
              <a:rPr lang="en-US" sz="7200" b="1" dirty="0">
                <a:solidFill>
                  <a:schemeClr val="bg1"/>
                </a:solidFill>
              </a:rPr>
            </a:br>
            <a:r>
              <a:rPr lang="en-US" sz="5400" b="1" dirty="0">
                <a:solidFill>
                  <a:schemeClr val="bg1"/>
                </a:solidFill>
              </a:rPr>
              <a:t>RLI - Part 3</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276160" y="253144"/>
            <a:ext cx="2050234" cy="1100020"/>
          </a:xfrm>
        </p:spPr>
        <p:txBody>
          <a:bodyPr>
            <a:normAutofit/>
          </a:bodyPr>
          <a:lstStyle/>
          <a:p>
            <a:pPr algn="r"/>
            <a:r>
              <a:rPr lang="en-US" sz="56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797699223"/>
              </p:ext>
            </p:extLst>
          </p:nvPr>
        </p:nvGraphicFramePr>
        <p:xfrm>
          <a:off x="4007404" y="533910"/>
          <a:ext cx="7750921" cy="6106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c 25">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20AFC8-A147-436D-9D4E-0F312CCC2408}"/>
              </a:ext>
            </a:extLst>
          </p:cNvPr>
          <p:cNvSpPr>
            <a:spLocks noGrp="1"/>
          </p:cNvSpPr>
          <p:nvPr>
            <p:ph type="title"/>
          </p:nvPr>
        </p:nvSpPr>
        <p:spPr>
          <a:xfrm>
            <a:off x="1002096" y="1678048"/>
            <a:ext cx="4679984" cy="2393395"/>
          </a:xfrm>
        </p:spPr>
        <p:txBody>
          <a:bodyPr vert="horz" lIns="91440" tIns="45720" rIns="91440" bIns="45720" rtlCol="0" anchor="b">
            <a:noAutofit/>
          </a:bodyPr>
          <a:lstStyle/>
          <a:p>
            <a:r>
              <a:rPr lang="en-US" sz="4000" b="1" dirty="0">
                <a:solidFill>
                  <a:srgbClr val="FFFFFF"/>
                </a:solidFill>
              </a:rPr>
              <a:t>How would you organize and develop a presentation for a club meeting?</a:t>
            </a:r>
          </a:p>
        </p:txBody>
      </p:sp>
      <p:sp>
        <p:nvSpPr>
          <p:cNvPr id="28" name="Oval 27">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Graphic 6" descr="Meeting">
            <a:extLst>
              <a:ext uri="{FF2B5EF4-FFF2-40B4-BE49-F238E27FC236}">
                <a16:creationId xmlns:a16="http://schemas.microsoft.com/office/drawing/2014/main" id="{252E72E4-58CF-4CAA-B207-A2AFD1B60B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15" name="Graphic 6" descr="Meeting">
            <a:extLst>
              <a:ext uri="{FF2B5EF4-FFF2-40B4-BE49-F238E27FC236}">
                <a16:creationId xmlns:a16="http://schemas.microsoft.com/office/drawing/2014/main" id="{703B2143-31B0-4EB8-AD04-7BCDED95D6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2940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28AE7-E95C-451A-B7DA-39F53F69A57C}"/>
              </a:ext>
            </a:extLst>
          </p:cNvPr>
          <p:cNvSpPr>
            <a:spLocks noGrp="1"/>
          </p:cNvSpPr>
          <p:nvPr>
            <p:ph type="title"/>
          </p:nvPr>
        </p:nvSpPr>
        <p:spPr>
          <a:xfrm>
            <a:off x="542545" y="347471"/>
            <a:ext cx="11100816" cy="1801367"/>
          </a:xfrm>
          <a:solidFill>
            <a:srgbClr val="FF9900"/>
          </a:solidFill>
        </p:spPr>
        <p:txBody>
          <a:bodyPr>
            <a:normAutofit/>
          </a:bodyPr>
          <a:lstStyle/>
          <a:p>
            <a:pPr algn="ctr"/>
            <a:r>
              <a:rPr lang="en-US" sz="6600" b="1" dirty="0">
                <a:solidFill>
                  <a:schemeClr val="bg1"/>
                </a:solidFill>
              </a:rPr>
              <a:t>Internal Communications</a:t>
            </a:r>
          </a:p>
        </p:txBody>
      </p:sp>
      <p:pic>
        <p:nvPicPr>
          <p:cNvPr id="7" name="Picture 6" descr="Icon&#10;&#10;Description automatically generated">
            <a:extLst>
              <a:ext uri="{FF2B5EF4-FFF2-40B4-BE49-F238E27FC236}">
                <a16:creationId xmlns:a16="http://schemas.microsoft.com/office/drawing/2014/main" id="{A5A018A8-C93D-4EB8-8853-A6F4D5F71523}"/>
              </a:ext>
            </a:extLst>
          </p:cNvPr>
          <p:cNvPicPr>
            <a:picLocks noChangeAspect="1"/>
          </p:cNvPicPr>
          <p:nvPr/>
        </p:nvPicPr>
        <p:blipFill rotWithShape="1">
          <a:blip r:embed="rId3">
            <a:extLst>
              <a:ext uri="{28A0092B-C50C-407E-A947-70E740481C1C}">
                <a14:useLocalDpi xmlns:a14="http://schemas.microsoft.com/office/drawing/2010/main" val="0"/>
              </a:ext>
            </a:extLst>
          </a:blip>
          <a:srcRect t="13369" r="3" b="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C4ED3E8B-3A35-4CD1-8CEF-8A062DADD829}"/>
              </a:ext>
            </a:extLst>
          </p:cNvPr>
          <p:cNvSpPr>
            <a:spLocks noGrp="1"/>
          </p:cNvSpPr>
          <p:nvPr>
            <p:ph idx="1"/>
          </p:nvPr>
        </p:nvSpPr>
        <p:spPr>
          <a:xfrm>
            <a:off x="7546848" y="2516777"/>
            <a:ext cx="3803904" cy="3660185"/>
          </a:xfrm>
        </p:spPr>
        <p:txBody>
          <a:bodyPr anchor="ctr">
            <a:normAutofit/>
          </a:bodyPr>
          <a:lstStyle/>
          <a:p>
            <a:r>
              <a:rPr lang="en-US" sz="2400" dirty="0">
                <a:solidFill>
                  <a:schemeClr val="accent1">
                    <a:lumMod val="20000"/>
                    <a:lumOff val="80000"/>
                  </a:schemeClr>
                </a:solidFill>
              </a:rPr>
              <a:t>You are club secretary. </a:t>
            </a:r>
          </a:p>
          <a:p>
            <a:r>
              <a:rPr lang="en-US" sz="2400" dirty="0">
                <a:solidFill>
                  <a:schemeClr val="accent1">
                    <a:lumMod val="20000"/>
                    <a:lumOff val="80000"/>
                  </a:schemeClr>
                </a:solidFill>
              </a:rPr>
              <a:t>You have had a family emergency</a:t>
            </a:r>
          </a:p>
          <a:p>
            <a:r>
              <a:rPr lang="en-US" sz="2400" dirty="0">
                <a:solidFill>
                  <a:schemeClr val="accent1">
                    <a:lumMod val="20000"/>
                    <a:lumOff val="80000"/>
                  </a:schemeClr>
                </a:solidFill>
              </a:rPr>
              <a:t>You did not get minutes sent out</a:t>
            </a:r>
          </a:p>
          <a:p>
            <a:r>
              <a:rPr lang="en-US" sz="2400" dirty="0">
                <a:solidFill>
                  <a:schemeClr val="accent1">
                    <a:lumMod val="20000"/>
                    <a:lumOff val="80000"/>
                  </a:schemeClr>
                </a:solidFill>
              </a:rPr>
              <a:t>You did not have time to tell club president</a:t>
            </a:r>
          </a:p>
          <a:p>
            <a:r>
              <a:rPr lang="en-US" sz="2400" dirty="0">
                <a:solidFill>
                  <a:schemeClr val="accent1">
                    <a:lumMod val="20000"/>
                    <a:lumOff val="80000"/>
                  </a:schemeClr>
                </a:solidFill>
              </a:rPr>
              <a:t>Message received from club president</a:t>
            </a:r>
          </a:p>
        </p:txBody>
      </p:sp>
    </p:spTree>
    <p:extLst>
      <p:ext uri="{BB962C8B-B14F-4D97-AF65-F5344CB8AC3E}">
        <p14:creationId xmlns:p14="http://schemas.microsoft.com/office/powerpoint/2010/main" val="24190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C76A9D0-BC10-422D-B470-AB97D0905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1" name="Freeform 7">
            <a:extLst>
              <a:ext uri="{FF2B5EF4-FFF2-40B4-BE49-F238E27FC236}">
                <a16:creationId xmlns:a16="http://schemas.microsoft.com/office/drawing/2014/main" id="{46967A53-5258-4D52-BF7A-67912198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23" name="Freeform: Shape 22">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ough">
            <a:extLst>
              <a:ext uri="{FF2B5EF4-FFF2-40B4-BE49-F238E27FC236}">
                <a16:creationId xmlns:a16="http://schemas.microsoft.com/office/drawing/2014/main" id="{F95AF49E-A672-4D29-96F8-14C183F71B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940" y="3561888"/>
            <a:ext cx="2695415" cy="2695415"/>
          </a:xfrm>
          <a:prstGeom prst="rect">
            <a:avLst/>
          </a:prstGeom>
        </p:spPr>
      </p:pic>
      <p:pic>
        <p:nvPicPr>
          <p:cNvPr id="7" name="Graphic 6" descr="Decision">
            <a:extLst>
              <a:ext uri="{FF2B5EF4-FFF2-40B4-BE49-F238E27FC236}">
                <a16:creationId xmlns:a16="http://schemas.microsoft.com/office/drawing/2014/main" id="{844AC79C-7B28-4A9F-9318-EFF27B6B0E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7611" y="515798"/>
            <a:ext cx="2697208" cy="2697208"/>
          </a:xfrm>
          <a:prstGeom prst="rect">
            <a:avLst/>
          </a:prstGeom>
        </p:spPr>
      </p:pic>
      <p:sp>
        <p:nvSpPr>
          <p:cNvPr id="25" name="Rectangle 8">
            <a:extLst>
              <a:ext uri="{FF2B5EF4-FFF2-40B4-BE49-F238E27FC236}">
                <a16:creationId xmlns:a16="http://schemas.microsoft.com/office/drawing/2014/main" id="{D40BC585-0C70-4BA9-B20C-C4CC686E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3DBE4B0-7448-47A0-9343-BB7D8C341924}"/>
              </a:ext>
            </a:extLst>
          </p:cNvPr>
          <p:cNvSpPr>
            <a:spLocks noGrp="1"/>
          </p:cNvSpPr>
          <p:nvPr>
            <p:ph type="title"/>
          </p:nvPr>
        </p:nvSpPr>
        <p:spPr>
          <a:xfrm>
            <a:off x="5552841" y="643465"/>
            <a:ext cx="5840770" cy="1693571"/>
          </a:xfrm>
        </p:spPr>
        <p:txBody>
          <a:bodyPr>
            <a:normAutofit/>
          </a:bodyPr>
          <a:lstStyle/>
          <a:p>
            <a:r>
              <a:rPr lang="en-US" sz="4800" b="1" dirty="0">
                <a:solidFill>
                  <a:srgbClr val="FFFFFF"/>
                </a:solidFill>
              </a:rPr>
              <a:t>Rotary Leadership Communication Issues</a:t>
            </a:r>
          </a:p>
        </p:txBody>
      </p:sp>
      <p:sp>
        <p:nvSpPr>
          <p:cNvPr id="3" name="Content Placeholder 2">
            <a:extLst>
              <a:ext uri="{FF2B5EF4-FFF2-40B4-BE49-F238E27FC236}">
                <a16:creationId xmlns:a16="http://schemas.microsoft.com/office/drawing/2014/main" id="{F708EF68-A2CF-45BA-A837-4818F82D7FD1}"/>
              </a:ext>
            </a:extLst>
          </p:cNvPr>
          <p:cNvSpPr>
            <a:spLocks noGrp="1"/>
          </p:cNvSpPr>
          <p:nvPr>
            <p:ph idx="1"/>
          </p:nvPr>
        </p:nvSpPr>
        <p:spPr>
          <a:xfrm>
            <a:off x="5552840" y="2435267"/>
            <a:ext cx="5840770" cy="3080459"/>
          </a:xfrm>
        </p:spPr>
        <p:txBody>
          <a:bodyPr anchor="t">
            <a:normAutofit/>
          </a:bodyPr>
          <a:lstStyle/>
          <a:p>
            <a:pPr marL="0" indent="0">
              <a:buNone/>
            </a:pPr>
            <a:r>
              <a:rPr lang="en-US" sz="3600" dirty="0">
                <a:solidFill>
                  <a:srgbClr val="FEFFFF"/>
                </a:solidFill>
              </a:rPr>
              <a:t>Issues</a:t>
            </a:r>
          </a:p>
          <a:p>
            <a:pPr lvl="1"/>
            <a:r>
              <a:rPr lang="en-US" sz="3600" dirty="0">
                <a:solidFill>
                  <a:srgbClr val="FEFFFF"/>
                </a:solidFill>
              </a:rPr>
              <a:t>Want to serve on Board</a:t>
            </a:r>
          </a:p>
          <a:p>
            <a:pPr lvl="1"/>
            <a:r>
              <a:rPr lang="en-US" sz="3600" dirty="0">
                <a:solidFill>
                  <a:srgbClr val="FEFFFF"/>
                </a:solidFill>
              </a:rPr>
              <a:t>Deal with offensive remarks</a:t>
            </a:r>
          </a:p>
        </p:txBody>
      </p:sp>
    </p:spTree>
    <p:extLst>
      <p:ext uri="{BB962C8B-B14F-4D97-AF65-F5344CB8AC3E}">
        <p14:creationId xmlns:p14="http://schemas.microsoft.com/office/powerpoint/2010/main" val="73277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8E8B9A0-FCA6-4FE7-B31E-8819F452F855}"/>
              </a:ext>
            </a:extLst>
          </p:cNvPr>
          <p:cNvPicPr>
            <a:picLocks noChangeAspect="1"/>
          </p:cNvPicPr>
          <p:nvPr/>
        </p:nvPicPr>
        <p:blipFill rotWithShape="1">
          <a:blip r:embed="rId3">
            <a:extLst>
              <a:ext uri="{28A0092B-C50C-407E-A947-70E740481C1C}">
                <a14:useLocalDpi xmlns:a14="http://schemas.microsoft.com/office/drawing/2010/main" val="0"/>
              </a:ext>
            </a:extLst>
          </a:blip>
          <a:srcRect t="10044" r="-1" b="10043"/>
          <a:stretch/>
        </p:blipFill>
        <p:spPr>
          <a:xfrm rot="16200000">
            <a:off x="5219952" y="-118181"/>
            <a:ext cx="6857999" cy="7094361"/>
          </a:xfrm>
          <a:prstGeom prst="rect">
            <a:avLst/>
          </a:prstGeom>
        </p:spPr>
      </p:pic>
      <p:sp>
        <p:nvSpPr>
          <p:cNvPr id="35" name="Rectangle 34">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c 36">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B86DF8-2201-4726-AF93-7307DBAFDD3E}"/>
              </a:ext>
            </a:extLst>
          </p:cNvPr>
          <p:cNvSpPr>
            <a:spLocks noGrp="1"/>
          </p:cNvSpPr>
          <p:nvPr>
            <p:ph type="title"/>
          </p:nvPr>
        </p:nvSpPr>
        <p:spPr>
          <a:xfrm>
            <a:off x="373442" y="1237587"/>
            <a:ext cx="4092525" cy="1636438"/>
          </a:xfrm>
        </p:spPr>
        <p:txBody>
          <a:bodyPr vert="horz" lIns="91440" tIns="45720" rIns="91440" bIns="45720" rtlCol="0" anchor="b">
            <a:normAutofit/>
          </a:bodyPr>
          <a:lstStyle/>
          <a:p>
            <a:pPr algn="ctr"/>
            <a:r>
              <a:rPr lang="en-US" sz="4700" b="1" dirty="0">
                <a:solidFill>
                  <a:srgbClr val="FFFFFF"/>
                </a:solidFill>
              </a:rPr>
              <a:t>Types of Communication</a:t>
            </a:r>
          </a:p>
        </p:txBody>
      </p:sp>
      <p:sp>
        <p:nvSpPr>
          <p:cNvPr id="39" name="Oval 38">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7E3FF60-F95D-4241-A1DF-77AD4A3DEC7B}"/>
              </a:ext>
            </a:extLst>
          </p:cNvPr>
          <p:cNvSpPr>
            <a:spLocks noGrp="1"/>
          </p:cNvSpPr>
          <p:nvPr>
            <p:ph idx="1"/>
          </p:nvPr>
        </p:nvSpPr>
        <p:spPr>
          <a:xfrm>
            <a:off x="153903" y="3698623"/>
            <a:ext cx="5118185" cy="2292581"/>
          </a:xfrm>
        </p:spPr>
        <p:txBody>
          <a:bodyPr vert="horz" lIns="91440" tIns="45720" rIns="91440" bIns="45720" rtlCol="0">
            <a:normAutofit/>
          </a:bodyPr>
          <a:lstStyle/>
          <a:p>
            <a:pPr marL="0" indent="0" algn="ctr">
              <a:buNone/>
            </a:pPr>
            <a:r>
              <a:rPr lang="en-US" sz="6600" dirty="0">
                <a:solidFill>
                  <a:srgbClr val="FFFFFF"/>
                </a:solidFill>
              </a:rPr>
              <a:t>NAME THEM!</a:t>
            </a:r>
          </a:p>
        </p:txBody>
      </p:sp>
      <p:sp>
        <p:nvSpPr>
          <p:cNvPr id="41" name="Rectangle 40">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80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8CAB-F4C5-4F12-BD0B-8E360AD45BDC}"/>
              </a:ext>
            </a:extLst>
          </p:cNvPr>
          <p:cNvSpPr>
            <a:spLocks noGrp="1"/>
          </p:cNvSpPr>
          <p:nvPr>
            <p:ph type="title"/>
          </p:nvPr>
        </p:nvSpPr>
        <p:spPr/>
        <p:txBody>
          <a:bodyPr>
            <a:normAutofit/>
          </a:bodyPr>
          <a:lstStyle/>
          <a:p>
            <a:pPr algn="ctr"/>
            <a:r>
              <a:rPr lang="en-US" sz="7200" b="1" dirty="0">
                <a:solidFill>
                  <a:srgbClr val="00518E"/>
                </a:solidFill>
                <a:latin typeface="+mn-lt"/>
              </a:rPr>
              <a:t>Types of Communication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175E704-3F40-4888-9457-435054EEF24B}"/>
                  </a:ext>
                </a:extLst>
              </p14:cNvPr>
              <p14:cNvContentPartPr/>
              <p14:nvPr/>
            </p14:nvContentPartPr>
            <p14:xfrm>
              <a:off x="945000" y="1875240"/>
              <a:ext cx="1616760" cy="2079000"/>
            </p14:xfrm>
          </p:contentPart>
        </mc:Choice>
        <mc:Fallback xmlns="">
          <p:pic>
            <p:nvPicPr>
              <p:cNvPr id="3" name="Ink 2">
                <a:extLst>
                  <a:ext uri="{FF2B5EF4-FFF2-40B4-BE49-F238E27FC236}">
                    <a16:creationId xmlns:a16="http://schemas.microsoft.com/office/drawing/2014/main" id="{D175E704-3F40-4888-9457-435054EEF24B}"/>
                  </a:ext>
                </a:extLst>
              </p:cNvPr>
              <p:cNvPicPr/>
              <p:nvPr/>
            </p:nvPicPr>
            <p:blipFill>
              <a:blip r:embed="rId4"/>
              <a:stretch>
                <a:fillRect/>
              </a:stretch>
            </p:blipFill>
            <p:spPr>
              <a:xfrm>
                <a:off x="935640" y="1865880"/>
                <a:ext cx="1635480" cy="2097720"/>
              </a:xfrm>
              <a:prstGeom prst="rect">
                <a:avLst/>
              </a:prstGeom>
            </p:spPr>
          </p:pic>
        </mc:Fallback>
      </mc:AlternateContent>
    </p:spTree>
    <p:extLst>
      <p:ext uri="{BB962C8B-B14F-4D97-AF65-F5344CB8AC3E}">
        <p14:creationId xmlns:p14="http://schemas.microsoft.com/office/powerpoint/2010/main" val="101154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67E1-8DE6-41E1-A854-B54B5C6CE91F}"/>
              </a:ext>
            </a:extLst>
          </p:cNvPr>
          <p:cNvSpPr>
            <a:spLocks noGrp="1"/>
          </p:cNvSpPr>
          <p:nvPr>
            <p:ph type="title"/>
          </p:nvPr>
        </p:nvSpPr>
        <p:spPr/>
        <p:txBody>
          <a:bodyPr>
            <a:normAutofit/>
          </a:bodyPr>
          <a:lstStyle/>
          <a:p>
            <a:r>
              <a:rPr lang="en-US" sz="8000" b="1" dirty="0">
                <a:solidFill>
                  <a:schemeClr val="accent1">
                    <a:lumMod val="20000"/>
                    <a:lumOff val="80000"/>
                  </a:schemeClr>
                </a:solidFill>
              </a:rPr>
              <a:t>Barriers</a:t>
            </a:r>
          </a:p>
        </p:txBody>
      </p:sp>
      <p:sp>
        <p:nvSpPr>
          <p:cNvPr id="3" name="Content Placeholder 2">
            <a:extLst>
              <a:ext uri="{FF2B5EF4-FFF2-40B4-BE49-F238E27FC236}">
                <a16:creationId xmlns:a16="http://schemas.microsoft.com/office/drawing/2014/main" id="{78CCF086-6584-49F1-B239-742500AC9C3B}"/>
              </a:ext>
            </a:extLst>
          </p:cNvPr>
          <p:cNvSpPr>
            <a:spLocks noGrp="1"/>
          </p:cNvSpPr>
          <p:nvPr>
            <p:ph idx="1"/>
          </p:nvPr>
        </p:nvSpPr>
        <p:spPr/>
        <p:txBody>
          <a:bodyPr/>
          <a:lstStyle/>
          <a:p>
            <a:r>
              <a:rPr lang="en-US" dirty="0">
                <a:solidFill>
                  <a:schemeClr val="accent1">
                    <a:lumMod val="20000"/>
                    <a:lumOff val="80000"/>
                  </a:schemeClr>
                </a:solidFill>
              </a:rPr>
              <a:t>Never done it before</a:t>
            </a:r>
          </a:p>
          <a:p>
            <a:r>
              <a:rPr lang="en-US" dirty="0">
                <a:solidFill>
                  <a:schemeClr val="accent1">
                    <a:lumMod val="20000"/>
                    <a:lumOff val="80000"/>
                  </a:schemeClr>
                </a:solidFill>
              </a:rPr>
              <a:t>Generation gaps</a:t>
            </a:r>
          </a:p>
          <a:p>
            <a:r>
              <a:rPr lang="en-US" dirty="0">
                <a:solidFill>
                  <a:schemeClr val="accent1">
                    <a:lumMod val="20000"/>
                    <a:lumOff val="80000"/>
                  </a:schemeClr>
                </a:solidFill>
              </a:rPr>
              <a:t>Know it all</a:t>
            </a:r>
          </a:p>
          <a:p>
            <a:r>
              <a:rPr lang="en-US" dirty="0">
                <a:solidFill>
                  <a:schemeClr val="accent1">
                    <a:lumMod val="20000"/>
                    <a:lumOff val="80000"/>
                  </a:schemeClr>
                </a:solidFill>
              </a:rPr>
              <a:t>Don’t listen</a:t>
            </a:r>
          </a:p>
          <a:p>
            <a:r>
              <a:rPr lang="en-US" dirty="0">
                <a:solidFill>
                  <a:schemeClr val="accent1">
                    <a:lumMod val="20000"/>
                    <a:lumOff val="80000"/>
                  </a:schemeClr>
                </a:solidFill>
              </a:rPr>
              <a:t>Cliques</a:t>
            </a:r>
          </a:p>
          <a:p>
            <a:r>
              <a:rPr lang="en-US" dirty="0">
                <a:solidFill>
                  <a:schemeClr val="accent1">
                    <a:lumMod val="20000"/>
                    <a:lumOff val="80000"/>
                  </a:schemeClr>
                </a:solidFill>
              </a:rPr>
              <a:t>Lack of trust</a:t>
            </a:r>
          </a:p>
          <a:p>
            <a:r>
              <a:rPr lang="en-US" dirty="0">
                <a:solidFill>
                  <a:schemeClr val="accent1">
                    <a:lumMod val="20000"/>
                    <a:lumOff val="80000"/>
                  </a:schemeClr>
                </a:solidFill>
              </a:rPr>
              <a:t>Want all the credit</a:t>
            </a:r>
          </a:p>
        </p:txBody>
      </p:sp>
      <p:pic>
        <p:nvPicPr>
          <p:cNvPr id="5" name="Picture 4" descr="A picture containing icon&#10;&#10;Description automatically generated">
            <a:extLst>
              <a:ext uri="{FF2B5EF4-FFF2-40B4-BE49-F238E27FC236}">
                <a16:creationId xmlns:a16="http://schemas.microsoft.com/office/drawing/2014/main" id="{B827BEDF-AED9-4C42-90E1-9D177CDF4202}"/>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98830" y="940289"/>
            <a:ext cx="6256215" cy="4692161"/>
          </a:xfrm>
          <a:prstGeom prst="rect">
            <a:avLst/>
          </a:prstGeom>
        </p:spPr>
      </p:pic>
    </p:spTree>
    <p:extLst>
      <p:ext uri="{BB962C8B-B14F-4D97-AF65-F5344CB8AC3E}">
        <p14:creationId xmlns:p14="http://schemas.microsoft.com/office/powerpoint/2010/main" val="259462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0953-C3EE-4D0E-93A1-5B185C1E7187}"/>
              </a:ext>
            </a:extLst>
          </p:cNvPr>
          <p:cNvSpPr>
            <a:spLocks noGrp="1"/>
          </p:cNvSpPr>
          <p:nvPr>
            <p:ph type="title"/>
          </p:nvPr>
        </p:nvSpPr>
        <p:spPr>
          <a:xfrm>
            <a:off x="7188053" y="1783959"/>
            <a:ext cx="4894532" cy="2889114"/>
          </a:xfrm>
        </p:spPr>
        <p:txBody>
          <a:bodyPr vert="horz" lIns="91440" tIns="45720" rIns="91440" bIns="45720" rtlCol="0" anchor="b">
            <a:noAutofit/>
          </a:bodyPr>
          <a:lstStyle/>
          <a:p>
            <a:r>
              <a:rPr lang="en-US" sz="8000" b="1" dirty="0"/>
              <a:t>New Technology</a:t>
            </a: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containing diagram&#10;&#10;Description automatically generated">
            <a:extLst>
              <a:ext uri="{FF2B5EF4-FFF2-40B4-BE49-F238E27FC236}">
                <a16:creationId xmlns:a16="http://schemas.microsoft.com/office/drawing/2014/main" id="{8BF97C51-19D9-43D0-84F9-64DF1051595A}"/>
              </a:ext>
            </a:extLst>
          </p:cNvPr>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r="-2" b="3340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747090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978</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Club Communications RLI - Part 3</vt:lpstr>
      <vt:lpstr>Goals:</vt:lpstr>
      <vt:lpstr>How would you organize and develop a presentation for a club meeting?</vt:lpstr>
      <vt:lpstr>Internal Communications</vt:lpstr>
      <vt:lpstr>Rotary Leadership Communication Issues</vt:lpstr>
      <vt:lpstr>Types of Communication</vt:lpstr>
      <vt:lpstr>Types of Communication </vt:lpstr>
      <vt:lpstr>Barriers</vt:lpstr>
      <vt:lpstr>New Technology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Communications RLI - Part 3</dc:title>
  <dc:creator>marcia scheideman</dc:creator>
  <cp:lastModifiedBy>marcia scheideman</cp:lastModifiedBy>
  <cp:revision>19</cp:revision>
  <dcterms:created xsi:type="dcterms:W3CDTF">2020-10-17T20:03:24Z</dcterms:created>
  <dcterms:modified xsi:type="dcterms:W3CDTF">2021-10-02T16:32:29Z</dcterms:modified>
</cp:coreProperties>
</file>